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4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4.xml" ContentType="application/vnd.openxmlformats-officedocument.theme+xml"/>
  <Override PartName="/ppt/theme/theme8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  <p:sldMasterId id="2147485349" r:id="rId2"/>
    <p:sldMasterId id="2147485365" r:id="rId3"/>
    <p:sldMasterId id="2147485382" r:id="rId4"/>
    <p:sldMasterId id="2147485387" r:id="rId5"/>
    <p:sldMasterId id="2147485405" r:id="rId6"/>
    <p:sldMasterId id="2147485415" r:id="rId7"/>
    <p:sldMasterId id="2147485425" r:id="rId8"/>
  </p:sldMasterIdLst>
  <p:notesMasterIdLst>
    <p:notesMasterId r:id="rId40"/>
  </p:notesMasterIdLst>
  <p:handoutMasterIdLst>
    <p:handoutMasterId r:id="rId41"/>
  </p:handoutMasterIdLst>
  <p:sldIdLst>
    <p:sldId id="792" r:id="rId9"/>
    <p:sldId id="789" r:id="rId10"/>
    <p:sldId id="731" r:id="rId11"/>
    <p:sldId id="747" r:id="rId12"/>
    <p:sldId id="732" r:id="rId13"/>
    <p:sldId id="785" r:id="rId14"/>
    <p:sldId id="787" r:id="rId15"/>
    <p:sldId id="778" r:id="rId16"/>
    <p:sldId id="698" r:id="rId17"/>
    <p:sldId id="715" r:id="rId18"/>
    <p:sldId id="718" r:id="rId19"/>
    <p:sldId id="717" r:id="rId20"/>
    <p:sldId id="716" r:id="rId21"/>
    <p:sldId id="699" r:id="rId22"/>
    <p:sldId id="733" r:id="rId23"/>
    <p:sldId id="734" r:id="rId24"/>
    <p:sldId id="735" r:id="rId25"/>
    <p:sldId id="736" r:id="rId26"/>
    <p:sldId id="700" r:id="rId27"/>
    <p:sldId id="737" r:id="rId28"/>
    <p:sldId id="738" r:id="rId29"/>
    <p:sldId id="739" r:id="rId30"/>
    <p:sldId id="745" r:id="rId31"/>
    <p:sldId id="746" r:id="rId32"/>
    <p:sldId id="740" r:id="rId33"/>
    <p:sldId id="788" r:id="rId34"/>
    <p:sldId id="794" r:id="rId35"/>
    <p:sldId id="790" r:id="rId36"/>
    <p:sldId id="795" r:id="rId37"/>
    <p:sldId id="791" r:id="rId38"/>
    <p:sldId id="793" r:id="rId39"/>
  </p:sldIdLst>
  <p:sldSz cx="9144000" cy="6858000" type="screen4x3"/>
  <p:notesSz cx="6400800" cy="8686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9933"/>
    <a:srgbClr val="0033CC"/>
    <a:srgbClr val="13424D"/>
    <a:srgbClr val="008000"/>
    <a:srgbClr val="00CC00"/>
    <a:srgbClr val="00CC99"/>
    <a:srgbClr val="339966"/>
    <a:srgbClr val="00CC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80" autoAdjust="0"/>
  </p:normalViewPr>
  <p:slideViewPr>
    <p:cSldViewPr>
      <p:cViewPr varScale="1">
        <p:scale>
          <a:sx n="86" d="100"/>
          <a:sy n="86" d="100"/>
        </p:scale>
        <p:origin x="782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50" Type="http://schemas.openxmlformats.org/officeDocument/2006/relationships/customXml" Target="../customXml/item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customXml" Target="../customXml/item4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customXml" Target="../customXml/item1.xml"/><Relationship Id="rId20" Type="http://schemas.openxmlformats.org/officeDocument/2006/relationships/slide" Target="slides/slide12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774260" cy="436121"/>
          </a:xfrm>
          <a:prstGeom prst="rect">
            <a:avLst/>
          </a:prstGeom>
        </p:spPr>
        <p:txBody>
          <a:bodyPr vert="horz" lIns="84579" tIns="42289" rIns="84579" bIns="4228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093" y="1"/>
            <a:ext cx="2774260" cy="436121"/>
          </a:xfrm>
          <a:prstGeom prst="rect">
            <a:avLst/>
          </a:prstGeom>
        </p:spPr>
        <p:txBody>
          <a:bodyPr vert="horz" lIns="84579" tIns="42289" rIns="84579" bIns="42289" rtlCol="0"/>
          <a:lstStyle>
            <a:lvl1pPr algn="r">
              <a:defRPr sz="1100"/>
            </a:lvl1pPr>
          </a:lstStyle>
          <a:p>
            <a:fld id="{501B2412-D408-456A-A0F1-81C4F2CF5BD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250680"/>
            <a:ext cx="2774260" cy="436121"/>
          </a:xfrm>
          <a:prstGeom prst="rect">
            <a:avLst/>
          </a:prstGeom>
        </p:spPr>
        <p:txBody>
          <a:bodyPr vert="horz" lIns="84579" tIns="42289" rIns="84579" bIns="4228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093" y="8250680"/>
            <a:ext cx="2774260" cy="436121"/>
          </a:xfrm>
          <a:prstGeom prst="rect">
            <a:avLst/>
          </a:prstGeom>
        </p:spPr>
        <p:txBody>
          <a:bodyPr vert="horz" lIns="84579" tIns="42289" rIns="84579" bIns="42289" rtlCol="0" anchor="b"/>
          <a:lstStyle>
            <a:lvl1pPr algn="r">
              <a:defRPr sz="1100"/>
            </a:lvl1pPr>
          </a:lstStyle>
          <a:p>
            <a:fld id="{98CBE0ED-F7CE-4789-A5DB-373005EFD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37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773680" cy="434340"/>
          </a:xfrm>
          <a:prstGeom prst="rect">
            <a:avLst/>
          </a:prstGeom>
        </p:spPr>
        <p:txBody>
          <a:bodyPr vert="horz" lIns="86185" tIns="43093" rIns="86185" bIns="4309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40" y="0"/>
            <a:ext cx="2773680" cy="434340"/>
          </a:xfrm>
          <a:prstGeom prst="rect">
            <a:avLst/>
          </a:prstGeom>
        </p:spPr>
        <p:txBody>
          <a:bodyPr vert="horz" lIns="86185" tIns="43093" rIns="86185" bIns="4309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EFC62248-C2A6-4789-8B24-1F07A10127D8}" type="datetimeFigureOut">
              <a:rPr lang="en-US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185" tIns="43093" rIns="86185" bIns="4309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185" tIns="43093" rIns="86185" bIns="4309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250953"/>
            <a:ext cx="2773680" cy="434340"/>
          </a:xfrm>
          <a:prstGeom prst="rect">
            <a:avLst/>
          </a:prstGeom>
        </p:spPr>
        <p:txBody>
          <a:bodyPr vert="horz" lIns="86185" tIns="43093" rIns="86185" bIns="4309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40" y="8250953"/>
            <a:ext cx="2773680" cy="434340"/>
          </a:xfrm>
          <a:prstGeom prst="rect">
            <a:avLst/>
          </a:prstGeom>
        </p:spPr>
        <p:txBody>
          <a:bodyPr vert="horz" lIns="86185" tIns="43093" rIns="86185" bIns="4309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69BDF50B-E5E8-4474-802B-F95EFF345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34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6F8F7-495D-43C1-B0B2-D2A25F4F0ED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43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*250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B9FB5-D841-49B9-8F6D-0822FD75674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98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6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6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219" indent="-30200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28" indent="-2416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241" indent="-2416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452" indent="-2416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662" indent="-241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875" indent="-241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085" indent="-241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298" indent="-241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25225" fontAlgn="base">
              <a:spcBef>
                <a:spcPct val="0"/>
              </a:spcBef>
              <a:spcAft>
                <a:spcPct val="0"/>
              </a:spcAft>
              <a:defRPr/>
            </a:pPr>
            <a:fld id="{8291E663-1F4A-4726-BDDF-1B0F68B3790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1025225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1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B9FB5-D841-49B9-8F6D-0822FD75674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5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B9FB5-D841-49B9-8F6D-0822FD75674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59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Benefits of changes:</a:t>
            </a:r>
          </a:p>
          <a:p>
            <a:r>
              <a:rPr lang="en-US" dirty="0">
                <a:solidFill>
                  <a:srgbClr val="FF0000"/>
                </a:solidFill>
              </a:rPr>
              <a:t>*better grouping of similar projects</a:t>
            </a:r>
          </a:p>
          <a:p>
            <a:r>
              <a:rPr lang="en-US" dirty="0">
                <a:solidFill>
                  <a:srgbClr val="FF0000"/>
                </a:solidFill>
              </a:rPr>
              <a:t>*better distribution of scores with scaling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B9FB5-D841-49B9-8F6D-0822FD75674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39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Benefits of changes:</a:t>
            </a:r>
          </a:p>
          <a:p>
            <a:r>
              <a:rPr lang="en-US" dirty="0">
                <a:solidFill>
                  <a:srgbClr val="FF0000"/>
                </a:solidFill>
              </a:rPr>
              <a:t>*better grouping of similar projects</a:t>
            </a:r>
          </a:p>
          <a:p>
            <a:r>
              <a:rPr lang="en-US" dirty="0">
                <a:solidFill>
                  <a:srgbClr val="FF0000"/>
                </a:solidFill>
              </a:rPr>
              <a:t>*better distribution of scores with scaling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B9FB5-D841-49B9-8F6D-0822FD75674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1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B9FB5-D841-49B9-8F6D-0822FD75674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17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B9FB5-D841-49B9-8F6D-0822FD75674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76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B9FB5-D841-49B9-8F6D-0822FD75674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97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*250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B9FB5-D841-49B9-8F6D-0822FD75674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0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61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69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316808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53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44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333084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10718" y="1029810"/>
            <a:ext cx="5379868" cy="13405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47856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48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3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>
            <a:lvl1pPr>
              <a:defRPr sz="36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1CAA48D-1BA3-48C4-9CA6-A4902209BA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1201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78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397779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63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02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12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81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FFFFFF"/>
                </a:solidFill>
                <a:latin typeface="Times New Roman"/>
                <a:ea typeface="ＭＳ Ｐゴシック" pitchFamily="34" charset="-128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526773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FFFFFF"/>
                </a:solidFill>
                <a:latin typeface="Times New Roman"/>
                <a:ea typeface="ＭＳ Ｐゴシック" pitchFamily="34" charset="-128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130866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FFFFFF"/>
                </a:solidFill>
                <a:latin typeface="Times New Roman"/>
                <a:ea typeface="ＭＳ Ｐゴシック" pitchFamily="34" charset="-128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291959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4C87553-34E2-457E-83CA-7401BB3A1C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4373-DCF8-4DAB-9E9C-F7543A59D5E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2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8DC7940-94DB-4AEF-B397-4321D95593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414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435313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97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 sz="28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21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28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188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FFFFFF"/>
                </a:solidFill>
                <a:latin typeface="Times New Roman"/>
                <a:ea typeface="ＭＳ Ｐゴシック" pitchFamily="34" charset="-128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4257214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FFFFFF"/>
                </a:solidFill>
                <a:latin typeface="Times New Roman"/>
                <a:ea typeface="ＭＳ Ｐゴシック" pitchFamily="34" charset="-128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188470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FFFFFF"/>
                </a:solidFill>
                <a:latin typeface="Times New Roman"/>
                <a:ea typeface="ＭＳ Ｐゴシック" pitchFamily="34" charset="-128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14459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4C87553-34E2-457E-83CA-7401BB3A1C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11/5/2019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4373-DCF8-4DAB-9E9C-F7543A59D5E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10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94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971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8DC7940-94DB-4AEF-B397-4321D95593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788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26A80D4-C941-4D0D-9C5C-5B49A4A821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72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780338" y="6553200"/>
            <a:ext cx="1287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i="1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Transportation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F497D"/>
                </a:solidFill>
                <a:ea typeface="+mn-ea"/>
              </a:defRPr>
            </a:lvl1pPr>
          </a:lstStyle>
          <a:p>
            <a:pPr>
              <a:defRPr/>
            </a:pPr>
            <a:fld id="{08FAFD36-15B9-44EC-9254-080C8441C2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63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CDOT_PowerPoint_Template_Inside-0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Rot="1" noChangeArrowheads="1"/>
          </p:cNvSpPr>
          <p:nvPr userDrawn="1"/>
        </p:nvSpPr>
        <p:spPr bwMode="auto">
          <a:xfrm>
            <a:off x="180975" y="990600"/>
            <a:ext cx="8734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70" tIns="45670" rIns="45670" bIns="45670"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en-US" sz="4000" b="1">
              <a:solidFill>
                <a:srgbClr val="13424D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Slide Number Placeholder 11"/>
          <p:cNvSpPr txBox="1">
            <a:spLocks/>
          </p:cNvSpPr>
          <p:nvPr userDrawn="1"/>
        </p:nvSpPr>
        <p:spPr>
          <a:xfrm>
            <a:off x="6781800" y="6492887"/>
            <a:ext cx="2133600" cy="365125"/>
          </a:xfrm>
          <a:prstGeom prst="rect">
            <a:avLst/>
          </a:prstGeom>
        </p:spPr>
        <p:txBody>
          <a:bodyPr lIns="91340" tIns="45670" rIns="91340" bIns="4567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913423">
              <a:defRPr/>
            </a:pPr>
            <a:fld id="{5A5AC8FF-6DF7-491C-8049-E1C2EED3A1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4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3"/>
          <p:cNvSpPr>
            <a:spLocks noGrp="1"/>
          </p:cNvSpPr>
          <p:nvPr>
            <p:ph type="title"/>
          </p:nvPr>
        </p:nvSpPr>
        <p:spPr>
          <a:xfrm>
            <a:off x="180975" y="914400"/>
            <a:ext cx="8734425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idx="1"/>
          </p:nvPr>
        </p:nvSpPr>
        <p:spPr>
          <a:xfrm>
            <a:off x="180975" y="2057400"/>
            <a:ext cx="8734425" cy="411448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781800" y="6569087"/>
            <a:ext cx="2133600" cy="2889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72B81D-EF9C-4040-A198-21FFA9386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90476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>
            <a:lvl1pPr>
              <a:defRPr sz="36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45920"/>
            <a:ext cx="8229600" cy="46653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C9E11C6-82FC-465D-8727-E111820228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712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27D2E9C-9C71-4AF6-8BB2-43EE65B0E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73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8914083-06D4-421C-99A2-9F4A0FD39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09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88394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5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NCDOT_PowerPoint_Template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224262AC-C510-4F9E-9539-C86B28F4F0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7" r:id="rId1"/>
    <p:sldLayoutId id="2147484968" r:id="rId2"/>
    <p:sldLayoutId id="2147484969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ＭＳ Ｐゴシック" panose="020B0600070205080204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ＭＳ Ｐゴシック" panose="020B0600070205080204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ＭＳ Ｐゴシック" panose="020B0600070205080204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ＭＳ Ｐゴシック" panose="020B0600070205080204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NCDOT_PowerPoint_Template-03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B1D5BA05-52C1-479E-A2E3-1F5A347B88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990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0" r:id="rId1"/>
    <p:sldLayoutId id="2147485351" r:id="rId2"/>
    <p:sldLayoutId id="2147485352" r:id="rId3"/>
    <p:sldLayoutId id="2147485353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ＭＳ Ｐゴシック" panose="020B0600070205080204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ＭＳ Ｐゴシック" panose="020B0600070205080204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ＭＳ Ｐゴシック" panose="020B0600070205080204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ＭＳ Ｐゴシック" panose="020B0600070205080204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eaLnBrk="1" hangingPunct="1">
              <a:defRPr/>
            </a:pPr>
            <a:fld id="{242A913A-3D76-A24F-93D7-30008D8DD2C5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MS PGothic" pitchFamily="34" charset="-128"/>
              </a:rPr>
              <a:pPr defTabSz="457200" eaLnBrk="1" hangingPunct="1">
                <a:defRPr/>
              </a:pPr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802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6" r:id="rId1"/>
    <p:sldLayoutId id="2147485367" r:id="rId2"/>
    <p:sldLayoutId id="2147485368" r:id="rId3"/>
    <p:sldLayoutId id="2147485369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eaLnBrk="1" hangingPunct="1">
              <a:defRPr/>
            </a:pPr>
            <a:fld id="{242A913A-3D76-A24F-93D7-30008D8DD2C5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MS PGothic" pitchFamily="34" charset="-128"/>
              </a:rPr>
              <a:pPr defTabSz="457200" eaLnBrk="1" hangingPunct="1">
                <a:defRPr/>
              </a:pPr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463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3" r:id="rId1"/>
    <p:sldLayoutId id="2147485384" r:id="rId2"/>
    <p:sldLayoutId id="2147485385" r:id="rId3"/>
    <p:sldLayoutId id="2147485386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eaLnBrk="1" hangingPunct="1">
              <a:defRPr/>
            </a:pPr>
            <a:fld id="{242A913A-3D76-A24F-93D7-30008D8DD2C5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MS PGothic" pitchFamily="34" charset="-128"/>
              </a:rPr>
              <a:pPr defTabSz="457200" eaLnBrk="1" hangingPunct="1">
                <a:defRPr/>
              </a:pPr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831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8" r:id="rId1"/>
    <p:sldLayoutId id="2147485389" r:id="rId2"/>
    <p:sldLayoutId id="2147485390" r:id="rId3"/>
    <p:sldLayoutId id="2147485391" r:id="rId4"/>
    <p:sldLayoutId id="2147485392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42A913A-3D76-A24F-93D7-30008D8DD2C5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53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6" r:id="rId1"/>
    <p:sldLayoutId id="2147485407" r:id="rId2"/>
    <p:sldLayoutId id="2147485408" r:id="rId3"/>
    <p:sldLayoutId id="2147485409" r:id="rId4"/>
    <p:sldLayoutId id="2147485410" r:id="rId5"/>
    <p:sldLayoutId id="2147485411" r:id="rId6"/>
    <p:sldLayoutId id="2147485412" r:id="rId7"/>
    <p:sldLayoutId id="2147485413" r:id="rId8"/>
    <p:sldLayoutId id="2147485414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42A913A-3D76-A24F-93D7-30008D8DD2C5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05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6" r:id="rId1"/>
    <p:sldLayoutId id="2147485417" r:id="rId2"/>
    <p:sldLayoutId id="2147485418" r:id="rId3"/>
    <p:sldLayoutId id="2147485419" r:id="rId4"/>
    <p:sldLayoutId id="2147485420" r:id="rId5"/>
    <p:sldLayoutId id="2147485421" r:id="rId6"/>
    <p:sldLayoutId id="2147485422" r:id="rId7"/>
    <p:sldLayoutId id="2147485423" r:id="rId8"/>
    <p:sldLayoutId id="2147485424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NCDOT_PowerPoint_Template-03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37360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224262AC-C510-4F9E-9539-C86B28F4F0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298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6" r:id="rId1"/>
    <p:sldLayoutId id="2147485427" r:id="rId2"/>
    <p:sldLayoutId id="2147485428" r:id="rId3"/>
    <p:sldLayoutId id="2147485429" r:id="rId4"/>
    <p:sldLayoutId id="2147485430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ＭＳ Ｐゴシック" panose="020B0600070205080204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ＭＳ Ｐゴシック" panose="020B0600070205080204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ＭＳ Ｐゴシック" panose="020B0600070205080204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ＭＳ Ｐゴシック" panose="020B0600070205080204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4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­"/>
        <a:defRPr sz="18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sachamberlain@ncdot.gov" TargetMode="External"/><Relationship Id="rId3" Type="http://schemas.openxmlformats.org/officeDocument/2006/relationships/image" Target="../media/image5.jpeg"/><Relationship Id="rId7" Type="http://schemas.openxmlformats.org/officeDocument/2006/relationships/hyperlink" Target="mailto:selee@ncdot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schronce@ncdot.gov" TargetMode="External"/><Relationship Id="rId5" Type="http://schemas.openxmlformats.org/officeDocument/2006/relationships/hyperlink" Target="mailto:spot@ncdot.gov" TargetMode="External"/><Relationship Id="rId4" Type="http://schemas.openxmlformats.org/officeDocument/2006/relationships/hyperlink" Target="https://www.ncdot.gov/st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463" y="3505200"/>
            <a:ext cx="8270875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MS PGothic" pitchFamily="34" charset="-128"/>
              </a:rPr>
              <a:t>Model Data in Public Transportation Scoring for Prioritization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463" y="4927600"/>
            <a:ext cx="6400800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ea typeface="MS PGothic" pitchFamily="34" charset="-128"/>
              </a:rPr>
              <a:t>NCDOT Strategic Prioritization Office</a:t>
            </a:r>
          </a:p>
          <a:p>
            <a:pPr eaLnBrk="1" hangingPunct="1">
              <a:defRPr/>
            </a:pPr>
            <a:r>
              <a:rPr lang="en-US" sz="2000" dirty="0">
                <a:ea typeface="MS PGothic" pitchFamily="34" charset="-128"/>
              </a:rPr>
              <a:t>Sarah Lee and Jason Schronce</a:t>
            </a:r>
          </a:p>
        </p:txBody>
      </p:sp>
      <p:sp>
        <p:nvSpPr>
          <p:cNvPr id="30003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8463" y="5867400"/>
            <a:ext cx="6650037" cy="5461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November 5, 2019</a:t>
            </a:r>
          </a:p>
        </p:txBody>
      </p:sp>
    </p:spTree>
    <p:extLst>
      <p:ext uri="{BB962C8B-B14F-4D97-AF65-F5344CB8AC3E}">
        <p14:creationId xmlns:p14="http://schemas.microsoft.com/office/powerpoint/2010/main" val="39280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10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" y="3017520"/>
            <a:ext cx="8915400" cy="258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0" tIns="45670" rIns="91340" bIns="45670">
            <a:spAutoFit/>
          </a:bodyPr>
          <a:lstStyle>
            <a:lvl1pPr marL="342900" indent="-3429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Purpose: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 the number of trips affected by the project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Measure: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New routes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:  Additional annual trips [project]</a:t>
            </a:r>
            <a:endParaRPr lang="en-US" i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Headway Reduction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:  Additional annual trips [project] + 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		             Relieved existing annual trips [route]</a:t>
            </a:r>
            <a:endParaRPr lang="en-US" i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Notes: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Additional Trips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 = 10 years in the future with new/expanded service (2029)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228600" y="2926080"/>
            <a:ext cx="8610600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260952"/>
              </p:ext>
            </p:extLst>
          </p:nvPr>
        </p:nvGraphicFramePr>
        <p:xfrm>
          <a:off x="1562100" y="1461452"/>
          <a:ext cx="6019800" cy="1243584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Funding Category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Criteria Weight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Statewide Mobility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Regional Impact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Division Needs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419600" y="3391788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257800" y="3932027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867400" y="45720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/ Density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11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" y="3017520"/>
            <a:ext cx="8763000" cy="397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0" rIns="91340" bIns="45670">
            <a:spAutoFit/>
          </a:bodyPr>
          <a:lstStyle>
            <a:lvl1pPr marL="342900" indent="-3429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Purpose: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 the total trips on the route compared to the population serviced by the route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(Existing annual trips [route] + Additional annual trips [project]) / 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Service population [route]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Notes: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Additional Trips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 = 10 years in the future with new/expanded service (2029)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u="sng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Service Population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 (reported to NTD):	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	Local Route = ¾ mile per stop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	Express Route = ¾ mile per stop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		(5 mile per park &amp; ride)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		(Express Route = No complementary ADA paratransit)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228600" y="2926080"/>
            <a:ext cx="8610600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400187"/>
              </p:ext>
            </p:extLst>
          </p:nvPr>
        </p:nvGraphicFramePr>
        <p:xfrm>
          <a:off x="1562100" y="1540049"/>
          <a:ext cx="6019800" cy="1243584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Funding Category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Criteria Weight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Statewide Mobility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Regional Impact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Division Needs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096000" y="3701382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" y="3017520"/>
            <a:ext cx="8763000" cy="27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0" rIns="91340" bIns="45670">
            <a:spAutoFit/>
          </a:bodyPr>
          <a:lstStyle>
            <a:lvl1pPr marL="342900" indent="-3429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Purpose: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 the total trips on the route with the project in place compared to the total revenue seat hours on the route with the project in place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Measure:	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(Existing annual trips [route] + Additional annual trips [project])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        (Existing annual rev. hours [route] + Additional annual rev. hours [project])   x 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	(Existing seats [route SUM] + Additional seats [project SUM])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Notes: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Additional Trips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 = 10 years in the future with new/expanded service (2029)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228600" y="2926080"/>
            <a:ext cx="8610600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2"/>
          <p:cNvCxnSpPr/>
          <p:nvPr/>
        </p:nvCxnSpPr>
        <p:spPr>
          <a:xfrm>
            <a:off x="1371600" y="4267200"/>
            <a:ext cx="7315200" cy="0"/>
          </a:xfrm>
          <a:prstGeom prst="line">
            <a:avLst/>
          </a:prstGeom>
          <a:ln w="12700">
            <a:solidFill>
              <a:srgbClr val="1342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213974"/>
              </p:ext>
            </p:extLst>
          </p:nvPr>
        </p:nvGraphicFramePr>
        <p:xfrm>
          <a:off x="1524000" y="1497313"/>
          <a:ext cx="6019800" cy="1243584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Funding Category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Criteria Weight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Statewide Mobility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Regional Impact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Division Needs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552414" y="367635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Effectiveness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" y="3017520"/>
            <a:ext cx="8763000" cy="230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0" rIns="91340" bIns="45670">
            <a:spAutoFit/>
          </a:bodyPr>
          <a:lstStyle>
            <a:lvl1pPr marL="342900" indent="-3429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Purpose: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 the additional trips generated by the project compared to the annualized cost to NCDOT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Additional annual trips [project] /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(Cost to NCDOT / Lifespan of project)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Notes: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Additional Trips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 = 10 years in the future with new/expanded service (2029)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228600" y="2926080"/>
            <a:ext cx="8610600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117855"/>
              </p:ext>
            </p:extLst>
          </p:nvPr>
        </p:nvGraphicFramePr>
        <p:xfrm>
          <a:off x="1562100" y="1500374"/>
          <a:ext cx="6019800" cy="1243584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Funding Category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Criteria Weight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Statewide Mobility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Regional Impact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Division Needs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3276600" y="3622032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1463040"/>
          <a:ext cx="8686800" cy="324616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63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3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3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Impact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(70%)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 Needs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16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trips affected by project</a:t>
                      </a:r>
                      <a:endParaRPr lang="en-US" sz="160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60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60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3048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Demand/</a:t>
                      </a:r>
                    </a:p>
                    <a:p>
                      <a:pPr algn="ctr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hours with the project in place 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population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3048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Vehicle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Utilization Ratio</a:t>
                      </a:r>
                      <a:endParaRPr lang="en-US" sz="16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16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60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30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Effectiveness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trips 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(Cost to NCDOT / Lifespan of project)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r>
              <a:rPr lang="en-US" sz="3600" dirty="0"/>
              <a:t>Public Transportation Scoring:</a:t>
            </a:r>
            <a:br>
              <a:rPr lang="en-US" sz="3600" dirty="0"/>
            </a:br>
            <a:r>
              <a:rPr lang="en-US" sz="3600" dirty="0"/>
              <a:t>Demand Response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7D2E9C-9C71-4AF6-8BB2-43EE65B0E8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457200" y="50292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prstClr val="black"/>
                </a:solidFill>
              </a:rPr>
              <a:t>Project Types: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Demand Response vehicles (expansion only)</a:t>
            </a:r>
          </a:p>
          <a:p>
            <a:pPr marL="631825" lvl="1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No facilities – either submit Demand Response facilities under Facility category or under Mobility category if bundled with a vehicle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8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15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" y="3017520"/>
            <a:ext cx="8915400" cy="17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0" tIns="45670" rIns="91340" bIns="45670">
            <a:spAutoFit/>
          </a:bodyPr>
          <a:lstStyle>
            <a:lvl1pPr marL="342900" indent="-3429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Purpose: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 the number of trips affected (generated) by the project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Additional annual trips [project]</a:t>
            </a:r>
            <a:endParaRPr lang="en-US" i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Notes: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Additional Trips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 = 10 years in the future with new/expanded service (2029)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228600" y="2926080"/>
            <a:ext cx="8610600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402558"/>
              </p:ext>
            </p:extLst>
          </p:nvPr>
        </p:nvGraphicFramePr>
        <p:xfrm>
          <a:off x="1562100" y="1511986"/>
          <a:ext cx="6019800" cy="1243584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Funding Category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Criteria Weight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Statewide Mobility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Regional Impact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Division Needs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9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/ Density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16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" y="3017520"/>
            <a:ext cx="8763000" cy="313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0" rIns="91340" bIns="45670">
            <a:spAutoFit/>
          </a:bodyPr>
          <a:lstStyle>
            <a:lvl1pPr marL="342900" indent="-3429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Purpose: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 the total hours of the system compared to the population serviced by the system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(Existing annual hours [system] + Additional annual hours [project]) / 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Service population [system]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Notes: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Additional Hours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 = 10 years in the future with new/expanded service (2029)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u="sng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Service Population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 = county areas not served by fixed routes  (3/4 of mile within fixed route)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228600" y="2926080"/>
            <a:ext cx="8610600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364059"/>
              </p:ext>
            </p:extLst>
          </p:nvPr>
        </p:nvGraphicFramePr>
        <p:xfrm>
          <a:off x="1562100" y="1506829"/>
          <a:ext cx="6019800" cy="1243584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Funding Category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Criteria Weight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Statewide Mobility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Regional Impact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Division Needs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7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17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" y="3017520"/>
            <a:ext cx="8763000" cy="17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0" rIns="91340" bIns="45670">
            <a:spAutoFit/>
          </a:bodyPr>
          <a:lstStyle>
            <a:lvl1pPr marL="342900" indent="-3429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Purpose: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 the utilization ratio of the system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Number of vehicles in maximum service /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Number of vehicles in total fleet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228600" y="2926080"/>
            <a:ext cx="8610600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42018"/>
              </p:ext>
            </p:extLst>
          </p:nvPr>
        </p:nvGraphicFramePr>
        <p:xfrm>
          <a:off x="1524000" y="1511986"/>
          <a:ext cx="6019800" cy="1243584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Funding Category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Criteria Weight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Statewide Mobility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Regional Impact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Division Needs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5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Effectiveness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18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" y="3017520"/>
            <a:ext cx="8763000" cy="230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0" rIns="91340" bIns="45670">
            <a:spAutoFit/>
          </a:bodyPr>
          <a:lstStyle>
            <a:lvl1pPr marL="342900" indent="-3429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Purpose: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 the additional trips generated by the project compared to the annualized cost to NCDOT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Additional annual trips [project] /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(Cost to NCDOT / Lifespan of project)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Notes: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Additional Trips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 = 10 years in the future with new/expanded service (2029)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228600" y="2926080"/>
            <a:ext cx="8610600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02102"/>
              </p:ext>
            </p:extLst>
          </p:nvPr>
        </p:nvGraphicFramePr>
        <p:xfrm>
          <a:off x="1562100" y="1485384"/>
          <a:ext cx="6019800" cy="1243584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Funding Category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Criteria Weight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Statewide Mobility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Regional Impact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Division Needs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1714"/>
              </p:ext>
            </p:extLst>
          </p:nvPr>
        </p:nvGraphicFramePr>
        <p:xfrm>
          <a:off x="228600" y="1463040"/>
          <a:ext cx="8686800" cy="324616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40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02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36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 Needs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5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16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trips affected by project</a:t>
                      </a:r>
                      <a:endParaRPr lang="en-US" sz="160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160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3048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Demand/</a:t>
                      </a:r>
                    </a:p>
                    <a:p>
                      <a:pPr algn="ctr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Ridership Growth Trend for the Previous 5 Years</a:t>
                      </a:r>
                      <a:endParaRPr kumimoji="0" lang="en-US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kumimoji="0" lang="en-US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3048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 Score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30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Effectiveness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trips 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(Cost to NCDOT / Lifespan of project)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r>
              <a:rPr lang="en-US" sz="3600" dirty="0"/>
              <a:t>Public Transportation Scoring:</a:t>
            </a:r>
            <a:br>
              <a:rPr lang="en-US" sz="3600" dirty="0"/>
            </a:br>
            <a:r>
              <a:rPr lang="en-US" sz="3600" dirty="0"/>
              <a:t>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7D2E9C-9C71-4AF6-8BB2-43EE65B0E81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6558" y="4965918"/>
            <a:ext cx="8031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prstClr val="black"/>
                </a:solidFill>
              </a:rPr>
              <a:t>Project Types: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Passenger stations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Individual or bundled stops/shelters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Individual or bundled park and ride lots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Administrative / Maintenance buildings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657600" y="21336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419600" y="38862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88"/>
            <a:ext cx="9144000" cy="59293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528952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Models in 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429701"/>
            <a:ext cx="8382000" cy="498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b="1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º"/>
              <a:defRPr sz="16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­"/>
              <a:defRPr sz="12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ysClr val="windowText" lastClr="000000">
                  <a:lumMod val="65000"/>
                  <a:lumOff val="35000"/>
                </a:sysClr>
              </a:solidFill>
              <a:sym typeface="Wingdings" panose="05000000000000000000" pitchFamily="2" charset="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43400" y="4114800"/>
            <a:ext cx="2372720" cy="2462213"/>
          </a:xfrm>
          <a:prstGeom prst="rect">
            <a:avLst/>
          </a:prstGeom>
          <a:solidFill>
            <a:schemeClr val="lt1">
              <a:alpha val="72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/>
              <a:t>Transit Elements: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/>
              <a:t>Triangle (CAMPO and DCHC)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/>
              <a:t>Triad (Greensboro, Winston Salem, High Point, &amp; Burlington)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 err="1"/>
              <a:t>Metrolina</a:t>
            </a:r>
            <a:r>
              <a:rPr lang="en-US" sz="1400" dirty="0"/>
              <a:t> (Cabarrus-Rowan, GCL, and CRTPO)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/>
              <a:t>French Board River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/>
              <a:t>Fayetteville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/>
              <a:t>Greenville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/>
              <a:t>Wilmington</a:t>
            </a:r>
          </a:p>
        </p:txBody>
      </p:sp>
    </p:spTree>
    <p:extLst>
      <p:ext uri="{BB962C8B-B14F-4D97-AF65-F5344CB8AC3E}">
        <p14:creationId xmlns:p14="http://schemas.microsoft.com/office/powerpoint/2010/main" val="35792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" y="3017520"/>
            <a:ext cx="8915400" cy="203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0" tIns="45670" rIns="91340" bIns="45670">
            <a:spAutoFit/>
          </a:bodyPr>
          <a:lstStyle>
            <a:lvl1pPr marL="342900" indent="-3429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Purpose: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 the number of trips affected (generated) by the project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Additional annual trips [project]</a:t>
            </a:r>
            <a:endParaRPr lang="en-US" i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Notes: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Additional Trips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 = 10 years in the future with project (2029)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Admin/</a:t>
            </a:r>
            <a:r>
              <a:rPr lang="en-US" u="sng" dirty="0" err="1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Maint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 facilities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:  data converted into trips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228600" y="2926080"/>
            <a:ext cx="8610600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099810"/>
              </p:ext>
            </p:extLst>
          </p:nvPr>
        </p:nvGraphicFramePr>
        <p:xfrm>
          <a:off x="1562100" y="1447800"/>
          <a:ext cx="6019800" cy="1243584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Funding Category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Criteria Weight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Statewide Mobility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Regional Impact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Division Needs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6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/ Density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" y="3017520"/>
            <a:ext cx="8763000" cy="147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0" rIns="91340" bIns="45670">
            <a:spAutoFit/>
          </a:bodyPr>
          <a:lstStyle>
            <a:lvl1pPr marL="342900" indent="-3429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Purpose: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 the growth in ridership for the system over the previous 5 years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Ridership Growth Trend for the Previous 5 Years [system]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228600" y="2926080"/>
            <a:ext cx="8610600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63317"/>
              </p:ext>
            </p:extLst>
          </p:nvPr>
        </p:nvGraphicFramePr>
        <p:xfrm>
          <a:off x="1524000" y="1464927"/>
          <a:ext cx="6019800" cy="1243584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Funding Category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Criteria Weight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Statewide Mobility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Regional Impact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Division Needs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22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" y="3017520"/>
            <a:ext cx="8763000" cy="397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0" rIns="91340" bIns="45670">
            <a:spAutoFit/>
          </a:bodyPr>
          <a:lstStyle>
            <a:lvl1pPr marL="342900" indent="-3429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Purpose: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 the efficiency of the result of the project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Measure: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Passenger stations, stops/shelters, park and rides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:  Total annual trips at the facility with the project in place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	(Existing annual trips [facility] + Additional annual trips [project]) 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Administrative facilities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:  Square footage per total FTE (includes operators)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Maintenance facilities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:  Number of vehicles per bay at planned fleet size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Notes: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Utilizes lookup table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Passenger facilities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:  higher trips = higher points</a:t>
            </a:r>
          </a:p>
          <a:p>
            <a:pPr marL="1828800" indent="-1828800" defTabSz="913423" eaLnBrk="1" fontAlgn="auto" hangingPunct="1">
              <a:spcBef>
                <a:spcPts val="0"/>
              </a:spcBef>
              <a:spcAft>
                <a:spcPts val="0"/>
              </a:spcAft>
              <a:tabLst>
                <a:tab pos="682625" algn="l"/>
              </a:tabLs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Admin/</a:t>
            </a:r>
            <a:r>
              <a:rPr lang="en-US" u="sng" dirty="0" err="1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Maint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 facilities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:  optimum value = highest points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Additional Trips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 = 10 years in the future with project (2029)</a:t>
            </a: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228600" y="2926080"/>
            <a:ext cx="8610600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927157"/>
              </p:ext>
            </p:extLst>
          </p:nvPr>
        </p:nvGraphicFramePr>
        <p:xfrm>
          <a:off x="1562100" y="1540049"/>
          <a:ext cx="6019800" cy="1243584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Funding Category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Criteria Weight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Statewide Mobility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Regional Impact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Division Needs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468515"/>
              </p:ext>
            </p:extLst>
          </p:nvPr>
        </p:nvGraphicFramePr>
        <p:xfrm>
          <a:off x="718951" y="1088438"/>
          <a:ext cx="7815449" cy="5354334"/>
        </p:xfrm>
        <a:graphic>
          <a:graphicData uri="http://schemas.openxmlformats.org/drawingml/2006/table">
            <a:tbl>
              <a:tblPr firstRow="1" bandRow="1"/>
              <a:tblGrid>
                <a:gridCol w="1948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772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u="sng" dirty="0">
                          <a:latin typeface="+mn-lt"/>
                        </a:rPr>
                        <a:t>Stops/Shelters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u="sng" dirty="0">
                          <a:latin typeface="+mn-lt"/>
                        </a:rPr>
                        <a:t>NEW</a:t>
                      </a:r>
                    </a:p>
                    <a:p>
                      <a:pPr algn="ctr"/>
                      <a:r>
                        <a:rPr lang="en-US" sz="1600" u="sng" dirty="0">
                          <a:latin typeface="+mn-lt"/>
                        </a:rPr>
                        <a:t>Station</a:t>
                      </a:r>
                      <a:r>
                        <a:rPr lang="en-US" sz="1600" u="sng" baseline="0" dirty="0">
                          <a:latin typeface="+mn-lt"/>
                        </a:rPr>
                        <a:t> or Park and Ride</a:t>
                      </a:r>
                      <a:r>
                        <a:rPr lang="en-US" sz="1600" u="sng" dirty="0"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solidFill>
                            <a:schemeClr val="bg1"/>
                          </a:solidFill>
                          <a:latin typeface="+mn-lt"/>
                        </a:rPr>
                        <a:t>EXPANSION</a:t>
                      </a:r>
                      <a:endParaRPr lang="en-US" sz="1600" b="1" u="sng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600" b="1" u="sng" baseline="0" dirty="0">
                          <a:solidFill>
                            <a:schemeClr val="bg1"/>
                          </a:solidFill>
                          <a:latin typeface="+mn-lt"/>
                        </a:rPr>
                        <a:t>Station or Park and Ride</a:t>
                      </a:r>
                      <a:endParaRPr lang="en-US" sz="1600" b="1" u="sng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solidFill>
                            <a:schemeClr val="bg1"/>
                          </a:solidFill>
                          <a:latin typeface="+mn-lt"/>
                        </a:rPr>
                        <a:t>Points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US" sz="1400" b="0" u="none" baseline="0" dirty="0">
                          <a:solidFill>
                            <a:schemeClr val="bg1"/>
                          </a:solidFill>
                        </a:rPr>
                        <a:t> Annual Trips with projec</a:t>
                      </a:r>
                      <a:r>
                        <a:rPr lang="en-US" sz="1400" b="0" u="non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 (per shelter)</a:t>
                      </a:r>
                    </a:p>
                    <a:p>
                      <a:pPr algn="ctr"/>
                      <a:r>
                        <a:rPr lang="en-US" sz="1400" b="0" u="none" dirty="0">
                          <a:solidFill>
                            <a:schemeClr val="bg1"/>
                          </a:solidFill>
                        </a:rPr>
                        <a:t>[facility(</a:t>
                      </a:r>
                      <a:r>
                        <a:rPr lang="en-US" sz="1400" b="0" u="none" dirty="0" err="1">
                          <a:solidFill>
                            <a:schemeClr val="bg1"/>
                          </a:solidFill>
                        </a:rPr>
                        <a:t>ies</a:t>
                      </a:r>
                      <a:r>
                        <a:rPr lang="en-US" sz="1400" b="0" u="none" dirty="0">
                          <a:solidFill>
                            <a:schemeClr val="bg1"/>
                          </a:solidFill>
                        </a:rPr>
                        <a:t>)]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US" sz="1400" b="0" u="none" baseline="0" dirty="0">
                          <a:solidFill>
                            <a:schemeClr val="bg1"/>
                          </a:solidFill>
                        </a:rPr>
                        <a:t> Annual Trips with project </a:t>
                      </a:r>
                    </a:p>
                    <a:p>
                      <a:pPr algn="ctr"/>
                      <a:r>
                        <a:rPr lang="en-US" sz="1400" b="0" u="none" baseline="0" dirty="0">
                          <a:solidFill>
                            <a:schemeClr val="bg1"/>
                          </a:solidFill>
                        </a:rPr>
                        <a:t>[facility]</a:t>
                      </a:r>
                      <a:endParaRPr lang="en-US" sz="14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US" sz="1400" b="0" u="none" baseline="0" dirty="0">
                          <a:solidFill>
                            <a:schemeClr val="bg1"/>
                          </a:solidFill>
                        </a:rPr>
                        <a:t> Annual Trips with project</a:t>
                      </a:r>
                      <a:endParaRPr lang="en-US" sz="1400" b="0" u="none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b="0" u="none" dirty="0">
                          <a:solidFill>
                            <a:schemeClr val="bg1"/>
                          </a:solidFill>
                        </a:rPr>
                        <a:t>[facility]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3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&gt;20,000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&gt;50,000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&gt;100,000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3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15,001 - 20,000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37,501 - 50,000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75,001 - 100,000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3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10,001 - 15,000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25,001 - 37,500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50,001 - 75,000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33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5,001 - 10,000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12,501 - 25,000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25,001 - 50,000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33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1 - 5000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1 - 12,500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1 - 25,000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33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509293"/>
            <a:ext cx="8356862" cy="508801"/>
          </a:xfrm>
        </p:spPr>
        <p:txBody>
          <a:bodyPr/>
          <a:lstStyle/>
          <a:p>
            <a:r>
              <a:rPr lang="en-US" sz="3600" dirty="0"/>
              <a:t>Efficiency Score </a:t>
            </a:r>
            <a:r>
              <a:rPr lang="en-US" sz="2800" dirty="0"/>
              <a:t>(Passenger Facilities)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2617" y="6420839"/>
            <a:ext cx="476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Values based on </a:t>
            </a:r>
            <a:r>
              <a:rPr lang="en-US" sz="1600" u="sng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future</a:t>
            </a:r>
            <a:r>
              <a:rPr lang="en-US" sz="16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conditions (with project)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0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41833"/>
              </p:ext>
            </p:extLst>
          </p:nvPr>
        </p:nvGraphicFramePr>
        <p:xfrm>
          <a:off x="2148560" y="1591731"/>
          <a:ext cx="4709440" cy="3666069"/>
        </p:xfrm>
        <a:graphic>
          <a:graphicData uri="http://schemas.openxmlformats.org/drawingml/2006/table">
            <a:tbl>
              <a:tblPr firstRow="1" bandRow="1"/>
              <a:tblGrid>
                <a:gridCol w="1890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solidFill>
                            <a:schemeClr val="bg1"/>
                          </a:solidFill>
                          <a:latin typeface="+mn-lt"/>
                        </a:rPr>
                        <a:t>Administrative Facility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solidFill>
                            <a:schemeClr val="bg1"/>
                          </a:solidFill>
                          <a:latin typeface="+mn-lt"/>
                        </a:rPr>
                        <a:t>Maintenance Facility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solidFill>
                            <a:schemeClr val="bg1"/>
                          </a:solidFill>
                          <a:latin typeface="+mn-lt"/>
                        </a:rPr>
                        <a:t>Points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 err="1">
                          <a:solidFill>
                            <a:schemeClr val="bg1"/>
                          </a:solidFill>
                        </a:rPr>
                        <a:t>Sq.Ft</a:t>
                      </a:r>
                      <a:r>
                        <a:rPr lang="en-US" sz="1400" b="0" u="none" dirty="0">
                          <a:solidFill>
                            <a:schemeClr val="bg1"/>
                          </a:solidFill>
                        </a:rPr>
                        <a:t>. per total FTE (includes operators)</a:t>
                      </a:r>
                    </a:p>
                    <a:p>
                      <a:pPr algn="ctr"/>
                      <a:r>
                        <a:rPr lang="en-US" sz="1400" b="0" u="none" dirty="0">
                          <a:solidFill>
                            <a:schemeClr val="bg1"/>
                          </a:solidFill>
                        </a:rPr>
                        <a:t>[facility]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bg1"/>
                          </a:solidFill>
                        </a:rPr>
                        <a:t>Vehicles per bay at planned fleet size</a:t>
                      </a:r>
                    </a:p>
                    <a:p>
                      <a:pPr algn="ctr"/>
                      <a:r>
                        <a:rPr lang="en-US" sz="1400" b="0" u="none" dirty="0">
                          <a:solidFill>
                            <a:schemeClr val="bg1"/>
                          </a:solidFill>
                        </a:rPr>
                        <a:t>[facility]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u="non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3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150 - 350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8 - 10</a:t>
                      </a:r>
                      <a:endParaRPr lang="en-US" sz="1600" b="0" i="0" u="none" strike="noStrike" dirty="0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3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75 - 149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351 - 425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6 - 7.9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10.1 - 12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&lt;75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&gt;425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&lt;6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17053" y="5407438"/>
            <a:ext cx="476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Values based on </a:t>
            </a:r>
            <a:r>
              <a:rPr lang="en-US" sz="1600" u="sng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future</a:t>
            </a:r>
            <a:r>
              <a:rPr lang="en-US" sz="16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conditions (with project)</a:t>
            </a:r>
          </a:p>
          <a:p>
            <a:pPr marL="115888" indent="-1158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Highest score is based on optimum values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199" y="594134"/>
            <a:ext cx="8319155" cy="603069"/>
          </a:xfrm>
        </p:spPr>
        <p:txBody>
          <a:bodyPr/>
          <a:lstStyle/>
          <a:p>
            <a:r>
              <a:rPr lang="en-US" sz="3600" dirty="0"/>
              <a:t>Efficiency Score</a:t>
            </a:r>
            <a:br>
              <a:rPr lang="en-US" sz="3600" dirty="0"/>
            </a:br>
            <a:r>
              <a:rPr lang="en-US" sz="2800" dirty="0"/>
              <a:t>(Administrative or Maintenance Facilities)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Effectiveness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25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" y="3017520"/>
            <a:ext cx="8763000" cy="258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0" rIns="91340" bIns="45670">
            <a:spAutoFit/>
          </a:bodyPr>
          <a:lstStyle>
            <a:lvl1pPr marL="342900" indent="-3429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Purpose: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 the additional trips generated by the project compared to the annualized cost to NCDOT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Measure:	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Additional annual trips [project] /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(Cost to NCDOT / Lifespan of project)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Notes: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Additional Trips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 = 10 years in the future with project (2029)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			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Admin/</a:t>
            </a:r>
            <a:r>
              <a:rPr lang="en-US" u="sng" dirty="0" err="1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Maint</a:t>
            </a:r>
            <a:r>
              <a:rPr lang="en-US" u="sng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 facilities</a:t>
            </a:r>
            <a:r>
              <a:rPr lang="en-US" dirty="0">
                <a:solidFill>
                  <a:srgbClr val="13424D"/>
                </a:solidFill>
                <a:latin typeface="Calibri"/>
                <a:ea typeface="ＭＳ Ｐゴシック"/>
                <a:cs typeface="Arial" charset="0"/>
              </a:rPr>
              <a:t>:  data converted into trips</a:t>
            </a:r>
          </a:p>
          <a:p>
            <a:pPr marL="1371600" indent="-1371600" defTabSz="9134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13424D"/>
              </a:solidFill>
              <a:latin typeface="Calibri"/>
              <a:ea typeface="ＭＳ Ｐゴシック"/>
              <a:cs typeface="Arial" charset="0"/>
            </a:endParaRPr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228600" y="2926080"/>
            <a:ext cx="8610600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25904"/>
              </p:ext>
            </p:extLst>
          </p:nvPr>
        </p:nvGraphicFramePr>
        <p:xfrm>
          <a:off x="1562100" y="1550680"/>
          <a:ext cx="6019800" cy="1243584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Funding Category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Criteria Weight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Statewide Mobility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Regional Impact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Division Needs</a:t>
                      </a:r>
                    </a:p>
                  </a:txBody>
                  <a:tcPr marT="18288" marB="1828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 Data in P5.0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429701"/>
            <a:ext cx="8382000" cy="498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b="1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º"/>
              <a:defRPr sz="16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­"/>
              <a:defRPr sz="12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Models used for trip data on projects within areas with regional models with transit elements</a:t>
            </a:r>
          </a:p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Prioritization scoring uses </a:t>
            </a:r>
            <a:r>
              <a:rPr lang="en-US" sz="2000" b="0" u="sng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annual</a:t>
            </a: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 trips, but models use </a:t>
            </a:r>
            <a:r>
              <a:rPr lang="en-US" sz="2000" b="0" u="sng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daily</a:t>
            </a: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 trips</a:t>
            </a:r>
          </a:p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Coordination meetings on model data brought to light that transit systems have different numbers of operating days </a:t>
            </a:r>
          </a:p>
          <a:p>
            <a:pPr marL="971550" indent="-339725">
              <a:spcBef>
                <a:spcPts val="600"/>
              </a:spcBef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 Different methods of annualizing daily trip numbers for Prioritization scoring</a:t>
            </a:r>
          </a:p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Consistency seemed best, so project submitters were asked to provide either daily trips or </a:t>
            </a:r>
            <a:r>
              <a:rPr lang="en-US" sz="2000" b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annualization</a:t>
            </a: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 factors they used</a:t>
            </a:r>
          </a:p>
          <a:p>
            <a:pPr marL="860425" lvl="1" indent="-228600">
              <a:spcBef>
                <a:spcPts val="600"/>
              </a:spcBef>
              <a:defRPr/>
            </a:pPr>
            <a:r>
              <a:rPr lang="en-US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Consistent </a:t>
            </a:r>
            <a:r>
              <a:rPr lang="en-US" sz="200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annualization</a:t>
            </a:r>
            <a:r>
              <a:rPr lang="en-US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 factor of 260 was then used with daily trips to derive new values for annual trips for Prioritization scoring</a:t>
            </a:r>
          </a:p>
          <a:p>
            <a:pPr marL="860425" lvl="1" indent="-228600">
              <a:spcBef>
                <a:spcPts val="600"/>
              </a:spcBef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Process was applied to all project types (Mobility, Demand Response, and Facilities) for modeled and non-modeled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 Data in P5.0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429701"/>
            <a:ext cx="8382000" cy="498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b="1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º"/>
              <a:defRPr sz="16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­"/>
              <a:defRPr sz="12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Benefit = projects were only submitted from one regional model</a:t>
            </a:r>
          </a:p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To ensure consistency, multiple meetings were held between CAMPO, DCHC, and TJCOG</a:t>
            </a:r>
          </a:p>
          <a:p>
            <a:pPr marL="860425" lvl="1" indent="-228600">
              <a:spcBef>
                <a:spcPts val="600"/>
              </a:spcBef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Goal = consistent inputs that ensured results were calculated consistently</a:t>
            </a:r>
          </a:p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Also incorporated a third party review of input files to verify consistency</a:t>
            </a:r>
          </a:p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ysClr val="windowText" lastClr="000000">
                  <a:lumMod val="65000"/>
                  <a:lumOff val="35000"/>
                </a:sysClr>
              </a:solidFill>
              <a:sym typeface="Wingdings" panose="05000000000000000000" pitchFamily="2" charset="2"/>
            </a:endParaRPr>
          </a:p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Issues with this process:</a:t>
            </a:r>
          </a:p>
          <a:p>
            <a:pPr marL="860425" lvl="1" indent="-228600">
              <a:spcBef>
                <a:spcPts val="600"/>
              </a:spcBef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Data collection – timing of coordination meant additional data was requested via email </a:t>
            </a:r>
          </a:p>
          <a:p>
            <a:pPr marL="860425" lvl="1" indent="-228600">
              <a:spcBef>
                <a:spcPts val="600"/>
              </a:spcBef>
              <a:defRPr/>
            </a:pPr>
            <a:r>
              <a:rPr lang="en-US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Communication of desired data and definition of daily vs. annual</a:t>
            </a:r>
          </a:p>
          <a:p>
            <a:pPr marL="860425" lvl="1" indent="-228600">
              <a:spcBef>
                <a:spcPts val="600"/>
              </a:spcBef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Different methods of obtaining and projecting data for scoring – modeled vs. non-modeled</a:t>
            </a:r>
          </a:p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ysClr val="windowText" lastClr="000000">
                  <a:lumMod val="65000"/>
                  <a:lumOff val="35000"/>
                </a:sysClr>
              </a:solidFill>
              <a:sym typeface="Wingdings" panose="05000000000000000000" pitchFamily="2" charset="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2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 Data in P6.0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429701"/>
            <a:ext cx="8382000" cy="498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b="1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º"/>
              <a:defRPr sz="16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­"/>
              <a:defRPr sz="12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Intent of Transit scoring data is to be as accurate as possible, and not penalize or reward unnecessarily</a:t>
            </a:r>
          </a:p>
          <a:p>
            <a:pPr marL="974725" indent="-342900">
              <a:spcBef>
                <a:spcPts val="600"/>
              </a:spcBef>
              <a:buFont typeface="Wingdings" panose="05000000000000000000" pitchFamily="2" charset="2"/>
              <a:buChar char="à"/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Decided to no longer use a common </a:t>
            </a:r>
            <a:r>
              <a:rPr lang="en-US" sz="2000" b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annualization</a:t>
            </a: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 factor</a:t>
            </a:r>
          </a:p>
          <a:p>
            <a:pPr marL="974725" indent="-342900">
              <a:spcBef>
                <a:spcPts val="600"/>
              </a:spcBef>
              <a:buFont typeface="Wingdings" panose="05000000000000000000" pitchFamily="2" charset="2"/>
              <a:buChar char="à"/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Scoring will utilize the annual numbers as submitted by each system/project (based on each system’s actual number of operating days)</a:t>
            </a:r>
          </a:p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ysClr val="windowText" lastClr="000000">
                  <a:lumMod val="65000"/>
                  <a:lumOff val="35000"/>
                </a:sysClr>
              </a:solidFill>
              <a:sym typeface="Wingdings" panose="05000000000000000000" pitchFamily="2" charset="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 Data in P6.0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429701"/>
            <a:ext cx="8382000" cy="498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b="1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º"/>
              <a:defRPr sz="16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­"/>
              <a:defRPr sz="12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Concern </a:t>
            </a: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= will likely have projects submitted from multiple regional models</a:t>
            </a:r>
          </a:p>
          <a:p>
            <a:pPr marL="860425" lvl="1" indent="-228600">
              <a:spcBef>
                <a:spcPts val="600"/>
              </a:spcBef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In need of feedback from subject matter experts  is consistency possible for inputs/results across different models?</a:t>
            </a:r>
          </a:p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ysClr val="windowText" lastClr="000000">
                  <a:lumMod val="65000"/>
                  <a:lumOff val="35000"/>
                </a:sysClr>
              </a:solidFill>
              <a:sym typeface="Wingdings" panose="05000000000000000000" pitchFamily="2" charset="2"/>
            </a:endParaRPr>
          </a:p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Discussion points:</a:t>
            </a:r>
          </a:p>
          <a:p>
            <a:pPr marL="860425" lvl="1" indent="-228600">
              <a:spcBef>
                <a:spcPts val="600"/>
              </a:spcBef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What should be consistent between models vs. not? (what to focus on or not)</a:t>
            </a:r>
          </a:p>
          <a:p>
            <a:pPr marL="860425" lvl="1" indent="-228600">
              <a:spcBef>
                <a:spcPts val="600"/>
              </a:spcBef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Off-model data vs. on-model?</a:t>
            </a:r>
          </a:p>
          <a:p>
            <a:pPr marL="860425" lvl="1" indent="-228600">
              <a:spcBef>
                <a:spcPts val="600"/>
              </a:spcBef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How much better is the Transit growth data from the model vs. basic projections? (what does it track?) (i.e. is using the model better?)</a:t>
            </a:r>
          </a:p>
          <a:p>
            <a:pPr marL="860425" lvl="1" indent="-228600">
              <a:spcBef>
                <a:spcPts val="600"/>
              </a:spcBef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Is SE growth data from the model a better proxy than previous 5 years?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0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Transportation in P6.0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752599"/>
            <a:ext cx="8229600" cy="4968875"/>
          </a:xfrm>
        </p:spPr>
        <p:txBody>
          <a:bodyPr/>
          <a:lstStyle/>
          <a:p>
            <a:r>
              <a:rPr lang="en-US" dirty="0"/>
              <a:t>Project eligibility based on STI law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Minimum total project cost = $40,000 (same as P5.0)</a:t>
            </a:r>
          </a:p>
          <a:p>
            <a:r>
              <a:rPr lang="en-US" dirty="0"/>
              <a:t>Replacement vehicles funded through other methods</a:t>
            </a:r>
          </a:p>
          <a:p>
            <a:pPr lvl="0"/>
            <a:r>
              <a:rPr lang="en-US" dirty="0"/>
              <a:t>Allowed to request between 10% and 90% of total project cost (up to legislative cap)</a:t>
            </a:r>
          </a:p>
          <a:p>
            <a:pPr lvl="0"/>
            <a:r>
              <a:rPr lang="en-US" dirty="0"/>
              <a:t>Project entry requirements (per PTD)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71068" y="2231332"/>
          <a:ext cx="8391932" cy="157866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020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91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891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68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Statewide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Regional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Division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1781"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Public Transportation</a:t>
                      </a:r>
                      <a:endParaRPr lang="en-U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18" marR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N/A</a:t>
                      </a:r>
                      <a:endParaRPr lang="en-U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18" marR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“Service spanning two or more counties and serving more than one municipality”</a:t>
                      </a:r>
                      <a:r>
                        <a:rPr lang="en-US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(based on route and not provider)</a:t>
                      </a:r>
                      <a:endParaRPr lang="en-U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18" marR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“Service not included in Regional”; “Multimodal terminals and stations serving passenger transit systems” (includes </a:t>
                      </a:r>
                      <a:r>
                        <a:rPr lang="en-US" sz="1400" u="sng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all facilities</a:t>
                      </a:r>
                      <a:r>
                        <a:rPr lang="en-U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718" marR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5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429701"/>
            <a:ext cx="8382000" cy="498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b="1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º"/>
              <a:defRPr sz="16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­"/>
              <a:defRPr sz="12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Meet with organizations that are potentially submitting P6.0 projects that will use Transit model data</a:t>
            </a:r>
          </a:p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ysClr val="windowText" lastClr="000000">
                  <a:lumMod val="65000"/>
                  <a:lumOff val="35000"/>
                </a:sysClr>
              </a:solidFill>
              <a:sym typeface="Wingdings" panose="05000000000000000000" pitchFamily="2" charset="2"/>
            </a:endParaRPr>
          </a:p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Ideas for P7.0 Transit scoring?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6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345092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1E7B69D2-25BC-4C3B-914B-8567A41F33F8}" type="slidenum">
              <a:rPr lang="en-US" altLang="en-US" sz="1200" smtClean="0">
                <a:solidFill>
                  <a:srgbClr val="7F7F7F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31</a:t>
            </a:fld>
            <a:endParaRPr lang="en-US" altLang="en-US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pic>
        <p:nvPicPr>
          <p:cNvPr id="34509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58093"/>
            <a:ext cx="45720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4" name="TextBox 10"/>
          <p:cNvSpPr txBox="1">
            <a:spLocks noChangeArrowheads="1"/>
          </p:cNvSpPr>
          <p:nvPr/>
        </p:nvSpPr>
        <p:spPr bwMode="auto">
          <a:xfrm>
            <a:off x="1409700" y="5472112"/>
            <a:ext cx="632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13424D"/>
                </a:solidFill>
                <a:latin typeface="Calibri" panose="020F0502020204030204" pitchFamily="34" charset="0"/>
                <a:hlinkClick r:id="rId4"/>
              </a:rPr>
              <a:t>https://www.ncdot.gov/sti</a:t>
            </a:r>
            <a:endParaRPr lang="en-US" altLang="en-US" sz="1800" dirty="0">
              <a:solidFill>
                <a:srgbClr val="13424D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13424D"/>
                </a:solidFill>
                <a:latin typeface="Calibri" panose="020F0502020204030204" pitchFamily="34" charset="0"/>
                <a:hlinkClick r:id="rId5"/>
              </a:rPr>
              <a:t>spot@ncdot.gov</a:t>
            </a:r>
            <a:r>
              <a:rPr lang="en-US" altLang="en-US" sz="1800" dirty="0">
                <a:solidFill>
                  <a:srgbClr val="13424D"/>
                </a:solidFill>
                <a:latin typeface="Calibri" panose="020F0502020204030204" pitchFamily="34" charset="0"/>
              </a:rPr>
              <a:t> (Jason, Sarah, Austin, Justin)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3825452"/>
          <a:ext cx="8001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3277310858"/>
                    </a:ext>
                  </a:extLst>
                </a:gridCol>
              </a:tblGrid>
              <a:tr h="1431925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3424D"/>
                          </a:solidFill>
                          <a:ea typeface="MS PGothic" pitchFamily="34" charset="-128"/>
                          <a:cs typeface="Arial" panose="020B0604020202020204" pitchFamily="34" charset="0"/>
                        </a:rPr>
                        <a:t>Jason Schronce, P.E.</a:t>
                      </a:r>
                    </a:p>
                    <a:p>
                      <a:r>
                        <a:rPr lang="en-US" sz="1400" b="0" dirty="0">
                          <a:solidFill>
                            <a:srgbClr val="13424D"/>
                          </a:solidFill>
                          <a:ea typeface="MS PGothic" pitchFamily="34" charset="-128"/>
                          <a:cs typeface="Arial" panose="020B0604020202020204" pitchFamily="34" charset="0"/>
                        </a:rPr>
                        <a:t>SPOT Manager</a:t>
                      </a:r>
                    </a:p>
                    <a:p>
                      <a:r>
                        <a:rPr lang="en-US" sz="1400" b="0" dirty="0">
                          <a:solidFill>
                            <a:srgbClr val="13424D"/>
                          </a:solidFill>
                          <a:ea typeface="MS PGothic" pitchFamily="34" charset="-128"/>
                          <a:cs typeface="Arial" panose="020B0604020202020204" pitchFamily="34" charset="0"/>
                        </a:rPr>
                        <a:t>Prioritization Office (SPOT)</a:t>
                      </a:r>
                    </a:p>
                    <a:p>
                      <a:r>
                        <a:rPr lang="en-US" sz="1400" b="0" dirty="0">
                          <a:solidFill>
                            <a:srgbClr val="13424D"/>
                          </a:solidFill>
                          <a:ea typeface="MS PGothic" pitchFamily="34" charset="-128"/>
                          <a:cs typeface="Arial" panose="020B0604020202020204" pitchFamily="34" charset="0"/>
                        </a:rPr>
                        <a:t>(919) 707-4646</a:t>
                      </a:r>
                    </a:p>
                    <a:p>
                      <a:r>
                        <a:rPr lang="en-US" sz="1400" b="0" dirty="0">
                          <a:solidFill>
                            <a:srgbClr val="13424D"/>
                          </a:solidFill>
                          <a:ea typeface="MS PGothic" pitchFamily="34" charset="-128"/>
                          <a:cs typeface="Arial" panose="020B0604020202020204" pitchFamily="34" charset="0"/>
                          <a:hlinkClick r:id="rId6"/>
                        </a:rPr>
                        <a:t>jschronce@ncdot.gov</a:t>
                      </a:r>
                      <a:endParaRPr lang="en-US" sz="1400" b="0" dirty="0">
                        <a:solidFill>
                          <a:srgbClr val="13424D"/>
                        </a:solidFill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indent="0"/>
                      <a:r>
                        <a:rPr lang="en-US" sz="1400" b="1" dirty="0">
                          <a:solidFill>
                            <a:srgbClr val="13424D"/>
                          </a:solidFill>
                          <a:ea typeface="MS PGothic" pitchFamily="34" charset="-128"/>
                          <a:cs typeface="Arial" panose="020B0604020202020204" pitchFamily="34" charset="0"/>
                        </a:rPr>
                        <a:t>Sarah E. Lee</a:t>
                      </a:r>
                    </a:p>
                    <a:p>
                      <a:pPr marL="112713" indent="0"/>
                      <a:r>
                        <a:rPr lang="en-US" sz="1400" b="0" dirty="0">
                          <a:solidFill>
                            <a:srgbClr val="13424D"/>
                          </a:solidFill>
                          <a:ea typeface="MS PGothic" pitchFamily="34" charset="-128"/>
                          <a:cs typeface="Arial" panose="020B0604020202020204" pitchFamily="34" charset="0"/>
                        </a:rPr>
                        <a:t>Prioritization Office (SPOT)</a:t>
                      </a:r>
                    </a:p>
                    <a:p>
                      <a:pPr marL="112713" indent="0"/>
                      <a:r>
                        <a:rPr lang="en-US" sz="1400" b="0" dirty="0">
                          <a:solidFill>
                            <a:srgbClr val="13424D"/>
                          </a:solidFill>
                          <a:ea typeface="MS PGothic" pitchFamily="34" charset="-128"/>
                          <a:cs typeface="Arial" panose="020B0604020202020204" pitchFamily="34" charset="0"/>
                        </a:rPr>
                        <a:t>Non-Highway Modes</a:t>
                      </a:r>
                    </a:p>
                    <a:p>
                      <a:pPr marL="112713" indent="0"/>
                      <a:r>
                        <a:rPr lang="en-US" sz="1400" b="0" dirty="0">
                          <a:solidFill>
                            <a:srgbClr val="13424D"/>
                          </a:solidFill>
                          <a:ea typeface="MS PGothic" pitchFamily="34" charset="-128"/>
                          <a:cs typeface="Arial" panose="020B0604020202020204" pitchFamily="34" charset="0"/>
                        </a:rPr>
                        <a:t>(919) 707-4742</a:t>
                      </a:r>
                    </a:p>
                    <a:p>
                      <a:pPr marL="112713" indent="0"/>
                      <a:r>
                        <a:rPr lang="en-US" sz="1400" b="0" dirty="0">
                          <a:solidFill>
                            <a:srgbClr val="13424D"/>
                          </a:solidFill>
                          <a:ea typeface="MS PGothic" pitchFamily="34" charset="-128"/>
                          <a:cs typeface="Arial" panose="020B0604020202020204" pitchFamily="34" charset="0"/>
                          <a:hlinkClick r:id="rId7"/>
                        </a:rPr>
                        <a:t>selee@ncdot.gov</a:t>
                      </a:r>
                      <a:endParaRPr lang="en-US" sz="1400" b="0" dirty="0">
                        <a:solidFill>
                          <a:srgbClr val="13424D"/>
                        </a:solidFill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3424D"/>
                          </a:solidFill>
                          <a:ea typeface="MS PGothic" pitchFamily="34" charset="-128"/>
                          <a:cs typeface="Arial" panose="020B0604020202020204" pitchFamily="34" charset="0"/>
                        </a:rPr>
                        <a:t>Austin Chamberlain</a:t>
                      </a:r>
                    </a:p>
                    <a:p>
                      <a:r>
                        <a:rPr lang="en-US" sz="1400" b="0" dirty="0">
                          <a:solidFill>
                            <a:srgbClr val="13424D"/>
                          </a:solidFill>
                          <a:ea typeface="MS PGothic" pitchFamily="34" charset="-128"/>
                          <a:cs typeface="Arial" panose="020B0604020202020204" pitchFamily="34" charset="0"/>
                        </a:rPr>
                        <a:t>Prioritization Office (SPOT)</a:t>
                      </a:r>
                    </a:p>
                    <a:p>
                      <a:r>
                        <a:rPr lang="en-US" sz="1400" b="0" dirty="0">
                          <a:solidFill>
                            <a:srgbClr val="13424D"/>
                          </a:solidFill>
                          <a:ea typeface="MS PGothic" pitchFamily="34" charset="-128"/>
                          <a:cs typeface="Arial" panose="020B0604020202020204" pitchFamily="34" charset="0"/>
                        </a:rPr>
                        <a:t>TOP3s / GIS Support</a:t>
                      </a:r>
                    </a:p>
                    <a:p>
                      <a:r>
                        <a:rPr lang="en-US" sz="1400" b="0" dirty="0">
                          <a:solidFill>
                            <a:srgbClr val="13424D"/>
                          </a:solidFill>
                          <a:ea typeface="MS PGothic" pitchFamily="34" charset="-128"/>
                          <a:cs typeface="Arial" panose="020B0604020202020204" pitchFamily="34" charset="0"/>
                        </a:rPr>
                        <a:t>(919) 707-4650</a:t>
                      </a:r>
                    </a:p>
                    <a:p>
                      <a:r>
                        <a:rPr lang="en-US" sz="1400" b="0" dirty="0">
                          <a:solidFill>
                            <a:srgbClr val="13424D"/>
                          </a:solidFill>
                          <a:ea typeface="MS PGothic" pitchFamily="34" charset="-128"/>
                          <a:cs typeface="Arial" panose="020B0604020202020204" pitchFamily="34" charset="0"/>
                          <a:hlinkClick r:id="rId8"/>
                        </a:rPr>
                        <a:t>sachamberlain@ncdot.gov</a:t>
                      </a:r>
                      <a:endParaRPr lang="en-US" sz="1400" b="0" dirty="0">
                        <a:solidFill>
                          <a:srgbClr val="13424D"/>
                        </a:solidFill>
                        <a:ea typeface="MS PGothic" pitchFamily="34" charset="-128"/>
                        <a:cs typeface="Arial" panose="020B0604020202020204" pitchFamily="34" charset="0"/>
                      </a:endParaRPr>
                    </a:p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/>
                      <a:r>
                        <a:rPr lang="en-US" sz="1400" b="1" kern="1200" dirty="0">
                          <a:solidFill>
                            <a:srgbClr val="13424D"/>
                          </a:solidFill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Justin Green, P.E.</a:t>
                      </a:r>
                    </a:p>
                    <a:p>
                      <a:pPr marL="0" indent="0" algn="l" defTabSz="457200" rtl="0" eaLnBrk="1" latinLnBrk="0" hangingPunct="1"/>
                      <a:r>
                        <a:rPr lang="en-US" sz="1400" b="0" kern="1200" dirty="0">
                          <a:solidFill>
                            <a:srgbClr val="13424D"/>
                          </a:solidFill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Prioritization Office (SPOT)</a:t>
                      </a:r>
                    </a:p>
                    <a:p>
                      <a:pPr marL="0" indent="0" algn="l" defTabSz="457200" rtl="0" eaLnBrk="1" latinLnBrk="0" hangingPunct="1"/>
                      <a:r>
                        <a:rPr lang="en-US" sz="1400" b="0" kern="1200" dirty="0">
                          <a:solidFill>
                            <a:srgbClr val="13424D"/>
                          </a:solidFill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Highway Mode</a:t>
                      </a:r>
                    </a:p>
                    <a:p>
                      <a:pPr marL="0" indent="0" algn="l" defTabSz="457200" rtl="0" eaLnBrk="1" latinLnBrk="0" hangingPunct="1"/>
                      <a:r>
                        <a:rPr lang="en-US" sz="1400" b="0" kern="1200" dirty="0">
                          <a:solidFill>
                            <a:srgbClr val="13424D"/>
                          </a:solidFill>
                          <a:latin typeface="+mn-lt"/>
                          <a:ea typeface="MS PGothic" pitchFamily="34" charset="-128"/>
                          <a:cs typeface="Arial" panose="020B0604020202020204" pitchFamily="34" charset="0"/>
                        </a:rPr>
                        <a:t>(919) 707-4613</a:t>
                      </a:r>
                    </a:p>
                    <a:p>
                      <a:pPr marL="0" indent="0" algn="l" defTabSz="457200" rtl="0" eaLnBrk="1" latinLnBrk="0" hangingPunct="1"/>
                      <a:r>
                        <a:rPr lang="en-US" sz="1400" b="0" kern="1200" dirty="0">
                          <a:solidFill>
                            <a:srgbClr val="13424D"/>
                          </a:solidFill>
                          <a:latin typeface="+mn-lt"/>
                          <a:ea typeface="MS PGothic" pitchFamily="34" charset="-128"/>
                          <a:cs typeface="Arial" panose="020B0604020202020204" pitchFamily="34" charset="0"/>
                          <a:hlinkClick r:id="rId7"/>
                        </a:rPr>
                        <a:t>jdgreen@ncdot.gov</a:t>
                      </a:r>
                      <a:endParaRPr lang="en-US" sz="1400" b="0" kern="1200" dirty="0">
                        <a:solidFill>
                          <a:srgbClr val="13424D"/>
                        </a:solidFill>
                        <a:latin typeface="+mn-lt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  <a:p>
                      <a:pPr marL="0" indent="0" algn="l" defTabSz="457200" rtl="0" eaLnBrk="1" latinLnBrk="0" hangingPunct="1"/>
                      <a:endParaRPr lang="en-US" sz="1400" b="0" kern="1200" dirty="0">
                        <a:solidFill>
                          <a:srgbClr val="13424D"/>
                        </a:solidFill>
                        <a:latin typeface="+mn-lt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83675" y="88900"/>
            <a:ext cx="4403125" cy="2730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Transportation in P6.0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752599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STI Legislative Caps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Funding limits on Regional Impact projects: </a:t>
            </a:r>
          </a:p>
          <a:p>
            <a:pPr marL="341313" lvl="0" indent="0">
              <a:buNone/>
            </a:pPr>
            <a:r>
              <a:rPr lang="en-US" dirty="0"/>
              <a:t>amount of funds programmed to Public Transportation projects cannot exceed 10% of any Region’s allocation (includes commuter rail, intercity rail, and light rail)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Funding limit on light rail and commuter rail projects:  total state funding for a project cannot exceed 10% of the estimated (submitted) project cost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977900"/>
          </a:xfrm>
        </p:spPr>
        <p:txBody>
          <a:bodyPr/>
          <a:lstStyle/>
          <a:p>
            <a:r>
              <a:rPr lang="en-US" dirty="0"/>
              <a:t>Project Categories for P6.0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4968875"/>
          </a:xfrm>
        </p:spPr>
        <p:txBody>
          <a:bodyPr/>
          <a:lstStyle/>
          <a:p>
            <a:r>
              <a:rPr lang="en-US" sz="2000" dirty="0"/>
              <a:t>Projects are scored in 3 separate categories:</a:t>
            </a:r>
          </a:p>
          <a:p>
            <a:pPr lvl="1"/>
            <a:r>
              <a:rPr lang="en-US" sz="1800" dirty="0"/>
              <a:t>Mobility (Route-Specific)</a:t>
            </a:r>
          </a:p>
          <a:p>
            <a:pPr lvl="1"/>
            <a:r>
              <a:rPr lang="en-US" sz="1800" dirty="0"/>
              <a:t>Demand-Response</a:t>
            </a:r>
          </a:p>
          <a:p>
            <a:pPr lvl="1"/>
            <a:r>
              <a:rPr lang="en-US" sz="1800" dirty="0"/>
              <a:t>Facility</a:t>
            </a:r>
          </a:p>
          <a:p>
            <a:r>
              <a:rPr lang="en-US" sz="2000" dirty="0"/>
              <a:t>Project measures will be scaled within each criteria, separately within each project category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40080" y="3581400"/>
          <a:ext cx="7589520" cy="3025200"/>
        </p:xfrm>
        <a:graphic>
          <a:graphicData uri="http://schemas.openxmlformats.org/drawingml/2006/table">
            <a:tbl>
              <a:tblPr firstRow="1" bandRow="1"/>
              <a:tblGrid>
                <a:gridCol w="128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u="sng" dirty="0"/>
                        <a:t>Mobility</a:t>
                      </a:r>
                      <a:r>
                        <a:rPr lang="en-US" sz="16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solidFill>
                            <a:schemeClr val="bg1"/>
                          </a:solidFill>
                        </a:rPr>
                        <a:t>Demand-Response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solidFill>
                            <a:schemeClr val="bg1"/>
                          </a:solidFill>
                        </a:rPr>
                        <a:t>Facility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91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b="1" baseline="0" dirty="0"/>
                        <a:t>Impact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US" sz="1600" i="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i="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i="0" kern="120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Scale</a:t>
                      </a:r>
                      <a:endParaRPr lang="en-US" sz="1600" i="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1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Demand/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Density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i="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i="0" kern="120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Scale</a:t>
                      </a:r>
                      <a:endParaRPr lang="en-US" sz="1600" i="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91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Efficiency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i="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i="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i="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1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 Effectiveness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i="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i="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i="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Scale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4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Specific Improvement Types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429701"/>
            <a:ext cx="8382000" cy="498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b="1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º"/>
              <a:defRPr sz="16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­"/>
              <a:defRPr sz="12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>
              <a:spcBef>
                <a:spcPts val="600"/>
              </a:spcBef>
              <a:defRPr/>
            </a:pPr>
            <a:endParaRPr lang="en-US" sz="2000" b="0" u="sng" dirty="0">
              <a:solidFill>
                <a:sysClr val="windowText" lastClr="000000">
                  <a:lumMod val="65000"/>
                  <a:lumOff val="35000"/>
                </a:sysClr>
              </a:solidFill>
              <a:sym typeface="Wingdings" panose="05000000000000000000" pitchFamily="2" charset="2"/>
            </a:endParaRPr>
          </a:p>
          <a:p>
            <a:pPr marL="117475">
              <a:spcBef>
                <a:spcPts val="600"/>
              </a:spcBef>
              <a:defRPr/>
            </a:pPr>
            <a:r>
              <a:rPr lang="en-US" sz="24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1 - Mobility (route-specific) - New Service</a:t>
            </a:r>
          </a:p>
          <a:p>
            <a:pPr marL="117475">
              <a:spcBef>
                <a:spcPts val="600"/>
              </a:spcBef>
              <a:defRPr/>
            </a:pPr>
            <a:r>
              <a:rPr lang="en-US" sz="24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2 - Mobility (route-specific) - Headway Reduction</a:t>
            </a:r>
          </a:p>
          <a:p>
            <a:pPr marL="117475">
              <a:spcBef>
                <a:spcPts val="600"/>
              </a:spcBef>
              <a:defRPr/>
            </a:pPr>
            <a:r>
              <a:rPr lang="en-US" sz="24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3 - Mobility (route-specific) - Extension</a:t>
            </a:r>
          </a:p>
          <a:p>
            <a:pPr marL="117475">
              <a:spcBef>
                <a:spcPts val="600"/>
              </a:spcBef>
              <a:defRPr/>
            </a:pPr>
            <a:r>
              <a:rPr lang="en-US" sz="24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4 - Demand Response</a:t>
            </a:r>
          </a:p>
          <a:p>
            <a:pPr marL="117475">
              <a:spcBef>
                <a:spcPts val="600"/>
              </a:spcBef>
              <a:defRPr/>
            </a:pPr>
            <a:r>
              <a:rPr lang="en-US" sz="24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5 - Facility - Passenger Station</a:t>
            </a:r>
          </a:p>
          <a:p>
            <a:pPr marL="117475">
              <a:spcBef>
                <a:spcPts val="600"/>
              </a:spcBef>
              <a:defRPr/>
            </a:pPr>
            <a:r>
              <a:rPr lang="en-US" sz="24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6 - Facility - Stop/Shelter</a:t>
            </a:r>
          </a:p>
          <a:p>
            <a:pPr marL="117475">
              <a:spcBef>
                <a:spcPts val="600"/>
              </a:spcBef>
              <a:defRPr/>
            </a:pPr>
            <a:r>
              <a:rPr lang="en-US" sz="24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7 - Facility - Park and Ride</a:t>
            </a:r>
          </a:p>
          <a:p>
            <a:pPr marL="117475">
              <a:spcBef>
                <a:spcPts val="600"/>
              </a:spcBef>
              <a:defRPr/>
            </a:pPr>
            <a:r>
              <a:rPr lang="en-US" sz="24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8 - Facility - Administrative</a:t>
            </a:r>
          </a:p>
          <a:p>
            <a:pPr marL="117475">
              <a:spcBef>
                <a:spcPts val="600"/>
              </a:spcBef>
              <a:defRPr/>
            </a:pPr>
            <a:r>
              <a:rPr lang="en-US" sz="24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9 - Facility - Maintenance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69900"/>
            <a:ext cx="8229600" cy="977900"/>
          </a:xfrm>
        </p:spPr>
        <p:txBody>
          <a:bodyPr/>
          <a:lstStyle/>
          <a:p>
            <a:r>
              <a:rPr lang="en-US" dirty="0"/>
              <a:t>Project Categories for P6.0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4968875"/>
          </a:xfrm>
        </p:spPr>
        <p:txBody>
          <a:bodyPr/>
          <a:lstStyle/>
          <a:p>
            <a:r>
              <a:rPr lang="en-US" sz="2000" dirty="0"/>
              <a:t>Projects are scored in 3 separate categories:</a:t>
            </a:r>
          </a:p>
          <a:p>
            <a:pPr lvl="1"/>
            <a:r>
              <a:rPr lang="en-US" sz="1800" dirty="0"/>
              <a:t>Mobility (Route-Specific)</a:t>
            </a:r>
          </a:p>
          <a:p>
            <a:pPr lvl="1"/>
            <a:r>
              <a:rPr lang="en-US" sz="1800" dirty="0"/>
              <a:t>Demand-Response</a:t>
            </a:r>
          </a:p>
          <a:p>
            <a:pPr lvl="1"/>
            <a:r>
              <a:rPr lang="en-US" sz="1800" dirty="0"/>
              <a:t>Facility</a:t>
            </a:r>
          </a:p>
          <a:p>
            <a:endParaRPr lang="en-US" sz="2000" dirty="0"/>
          </a:p>
          <a:p>
            <a:r>
              <a:rPr lang="en-US" sz="2000" dirty="0"/>
              <a:t>Projects are submitted under Specific Improvement Types:</a:t>
            </a:r>
          </a:p>
          <a:p>
            <a:pPr lvl="1"/>
            <a:r>
              <a:rPr lang="en-US" sz="1600" dirty="0"/>
              <a:t>1 - Mobility (route-specific) - New Service *</a:t>
            </a:r>
          </a:p>
          <a:p>
            <a:pPr lvl="1"/>
            <a:r>
              <a:rPr lang="en-US" sz="1600" dirty="0"/>
              <a:t>2 - Mobility (route-specific) - Headway Reduction *</a:t>
            </a:r>
          </a:p>
          <a:p>
            <a:pPr lvl="1"/>
            <a:r>
              <a:rPr lang="en-US" sz="1600" dirty="0"/>
              <a:t>3 - Mobility (route-specific) - Extension *</a:t>
            </a:r>
          </a:p>
          <a:p>
            <a:pPr lvl="1"/>
            <a:r>
              <a:rPr lang="en-US" sz="1600" dirty="0"/>
              <a:t>4 - Demand Response</a:t>
            </a:r>
          </a:p>
          <a:p>
            <a:pPr lvl="1"/>
            <a:r>
              <a:rPr lang="en-US" sz="1600" dirty="0"/>
              <a:t>5 - Facility - Passenger Station *</a:t>
            </a:r>
          </a:p>
          <a:p>
            <a:pPr lvl="1"/>
            <a:r>
              <a:rPr lang="en-US" sz="1600" dirty="0"/>
              <a:t>6 - Facility - Stop/Shelter *</a:t>
            </a:r>
          </a:p>
          <a:p>
            <a:pPr lvl="1"/>
            <a:r>
              <a:rPr lang="en-US" sz="1600" dirty="0"/>
              <a:t>7 - Facility - Park and Ride *</a:t>
            </a:r>
          </a:p>
          <a:p>
            <a:pPr lvl="1"/>
            <a:r>
              <a:rPr lang="en-US" sz="1600" dirty="0"/>
              <a:t>8 - Facility - Administrative</a:t>
            </a:r>
          </a:p>
          <a:p>
            <a:pPr lvl="1"/>
            <a:r>
              <a:rPr lang="en-US" sz="1600" dirty="0"/>
              <a:t>9 - Facility - Maintenance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24600" y="5562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rPr>
              <a:t>* = typically use modeled data</a:t>
            </a:r>
          </a:p>
        </p:txBody>
      </p:sp>
    </p:spTree>
    <p:extLst>
      <p:ext uri="{BB962C8B-B14F-4D97-AF65-F5344CB8AC3E}">
        <p14:creationId xmlns:p14="http://schemas.microsoft.com/office/powerpoint/2010/main" val="1701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Bundling Projects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429701"/>
            <a:ext cx="8382000" cy="498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b="1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º"/>
              <a:defRPr sz="16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­"/>
              <a:defRPr sz="12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342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2286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Allow across geographies</a:t>
            </a:r>
            <a:endParaRPr lang="en-US" sz="2000" b="0" strike="sngStrike" dirty="0">
              <a:solidFill>
                <a:sysClr val="windowText" lastClr="000000">
                  <a:lumMod val="65000"/>
                  <a:lumOff val="35000"/>
                </a:sysClr>
              </a:solidFill>
              <a:sym typeface="Wingdings" panose="05000000000000000000" pitchFamily="2" charset="2"/>
            </a:endParaRPr>
          </a:p>
          <a:p>
            <a:pPr marL="860425" lvl="1" indent="-228600">
              <a:spcBef>
                <a:spcPts val="600"/>
              </a:spcBef>
              <a:defRPr/>
            </a:pPr>
            <a:r>
              <a:rPr lang="en-US" sz="180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Must be kept </a:t>
            </a:r>
            <a:r>
              <a:rPr lang="en-US" sz="1800" u="sng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within same SIT</a:t>
            </a:r>
            <a:r>
              <a:rPr lang="en-US" sz="180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 due to scoring setup and varying data needs for each SIT</a:t>
            </a:r>
          </a:p>
          <a:p>
            <a:pPr marL="860425" lvl="1" indent="-228600">
              <a:spcBef>
                <a:spcPts val="600"/>
              </a:spcBef>
              <a:defRPr/>
            </a:pPr>
            <a:r>
              <a:rPr lang="en-US" sz="180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Can be within a single </a:t>
            </a:r>
            <a:r>
              <a:rPr lang="en-US" sz="1800" dirty="0">
                <a:solidFill>
                  <a:srgbClr val="595959"/>
                </a:solidFill>
                <a:sym typeface="Wingdings" panose="05000000000000000000" pitchFamily="2" charset="2"/>
              </a:rPr>
              <a:t>municipality, or across multiple governments or transit systems (multiple governments / systems </a:t>
            </a:r>
            <a:r>
              <a:rPr lang="en-US" sz="180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will need to provide documentation of agreement on bundling, local matches, and project management – further requirements documentation will be created by SPOT)</a:t>
            </a:r>
          </a:p>
          <a:p>
            <a:pPr marL="860425" lvl="1" indent="-228600">
              <a:spcBef>
                <a:spcPts val="600"/>
              </a:spcBef>
              <a:defRPr/>
            </a:pPr>
            <a:endParaRPr lang="en-US" sz="1800" dirty="0">
              <a:solidFill>
                <a:sysClr val="windowText" lastClr="000000">
                  <a:lumMod val="65000"/>
                  <a:lumOff val="35000"/>
                </a:sysClr>
              </a:solidFill>
              <a:sym typeface="Wingdings" panose="05000000000000000000" pitchFamily="2" charset="2"/>
            </a:endParaRPr>
          </a:p>
          <a:p>
            <a:pPr marL="346075" lvl="1" indent="-228600">
              <a:spcBef>
                <a:spcPts val="600"/>
              </a:spcBef>
              <a:defRPr/>
            </a:pPr>
            <a:r>
              <a:rPr lang="en-US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Bundling will be limited by project management requirements rather than geographic limitations</a:t>
            </a:r>
          </a:p>
          <a:p>
            <a:pPr marL="860425" lvl="1" indent="-228600">
              <a:spcBef>
                <a:spcPts val="600"/>
              </a:spcBef>
              <a:defRPr/>
            </a:pPr>
            <a:r>
              <a:rPr lang="en-US" sz="1800" dirty="0">
                <a:solidFill>
                  <a:srgbClr val="595959"/>
                </a:solidFill>
                <a:sym typeface="Wingdings" panose="05000000000000000000" pitchFamily="2" charset="2"/>
              </a:rPr>
              <a:t>Any bundled project must be expected to be under one project manager/ administrative unit</a:t>
            </a:r>
            <a:r>
              <a:rPr lang="en-US" sz="180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 </a:t>
            </a:r>
          </a:p>
          <a:p>
            <a:pPr marL="860425" lvl="1" indent="-228600">
              <a:spcBef>
                <a:spcPts val="600"/>
              </a:spcBef>
              <a:defRPr/>
            </a:pPr>
            <a:endParaRPr lang="en-US" sz="1800" dirty="0">
              <a:solidFill>
                <a:sysClr val="windowText" lastClr="000000">
                  <a:lumMod val="65000"/>
                  <a:lumOff val="35000"/>
                </a:sysClr>
              </a:solidFill>
              <a:sym typeface="Wingdings" panose="05000000000000000000" pitchFamily="2" charset="2"/>
            </a:endParaRPr>
          </a:p>
          <a:p>
            <a:pPr marL="346075" lvl="1" indent="-228600">
              <a:spcBef>
                <a:spcPts val="600"/>
              </a:spcBef>
              <a:defRPr/>
            </a:pPr>
            <a:r>
              <a:rPr lang="en-US" sz="2000" dirty="0">
                <a:solidFill>
                  <a:sysClr val="windowText" lastClr="000000">
                    <a:lumMod val="65000"/>
                    <a:lumOff val="35000"/>
                  </a:sysClr>
                </a:solidFill>
                <a:sym typeface="Wingdings" panose="05000000000000000000" pitchFamily="2" charset="2"/>
              </a:rPr>
              <a:t>Makes projects more attractive for LIPs and easier to manage/let</a:t>
            </a:r>
          </a:p>
          <a:p>
            <a:pPr marL="860425" lvl="1" indent="-228600">
              <a:spcBef>
                <a:spcPts val="600"/>
              </a:spcBef>
              <a:defRPr/>
            </a:pPr>
            <a:endParaRPr lang="en-US" sz="1800" dirty="0">
              <a:solidFill>
                <a:srgbClr val="595959"/>
              </a:solidFill>
              <a:sym typeface="Wingdings" panose="05000000000000000000" pitchFamily="2" charset="2"/>
            </a:endParaRPr>
          </a:p>
          <a:p>
            <a:pPr marL="115888" lvl="1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ysClr val="windowText" lastClr="000000">
                  <a:lumMod val="65000"/>
                  <a:lumOff val="35000"/>
                </a:sysClr>
              </a:solidFill>
              <a:sym typeface="Wingdings" panose="05000000000000000000" pitchFamily="2" charset="2"/>
            </a:endParaRPr>
          </a:p>
          <a:p>
            <a:pPr marL="115888" lvl="1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srgbClr val="595959"/>
              </a:solidFill>
              <a:sym typeface="Wingdings" panose="05000000000000000000" pitchFamily="2" charset="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9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889204"/>
              </p:ext>
            </p:extLst>
          </p:nvPr>
        </p:nvGraphicFramePr>
        <p:xfrm>
          <a:off x="228600" y="1463040"/>
          <a:ext cx="8686800" cy="324611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63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3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3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401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Impact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(70%)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 Needs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47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16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trips affected by project</a:t>
                      </a:r>
                      <a:endParaRPr lang="en-US" sz="160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818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Demand/</a:t>
                      </a:r>
                    </a:p>
                    <a:p>
                      <a:pPr algn="ctr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Trips 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Service population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818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trips / Total revenue seat hours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8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Effectiveness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trips 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(Cost to NCDOT / Lifespan of project)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600" b="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r>
              <a:rPr lang="en-US" sz="3600" dirty="0"/>
              <a:t>Public Transportation Scoring:</a:t>
            </a:r>
            <a:br>
              <a:rPr lang="en-US" sz="3600" dirty="0"/>
            </a:br>
            <a:r>
              <a:rPr lang="en-US" sz="3600" dirty="0"/>
              <a:t>Mobility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27D2E9C-9C71-4AF6-8BB2-43EE65B0E81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4724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prstClr val="black"/>
                </a:solidFill>
              </a:rPr>
              <a:t>Project Types: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Route-specific vehicles (new or expansion only)</a:t>
            </a:r>
          </a:p>
          <a:p>
            <a:pPr marL="631825" lvl="1" indent="-2905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Fixed guideway vehicles, fixed route vehicles, deviated fixed route vehicles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Corridors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Fixed guideway (commuter rail, intercity rail, light rail)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Bundle of vehicle + other (ex. stops / shelters, park and rides, bus pullouts)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Bus Rapid Transit (BRT)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Bus on Shoulder System (BOSS) / Busway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2743200" y="21336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438400" y="2737621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242008" y="3365139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657600" y="38862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New NCDO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NCDOT Theme" id="{EC57B153-9E1C-42B8-B977-1600B11C120C}" vid="{05330340-CD65-4646-B56D-4D3236CF4199}"/>
    </a:ext>
  </a:extLst>
</a:theme>
</file>

<file path=ppt/theme/theme7.xml><?xml version="1.0" encoding="utf-8"?>
<a:theme xmlns:a="http://schemas.openxmlformats.org/drawingml/2006/main" name="3_New NCDO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NCDOT Theme" id="{EC57B153-9E1C-42B8-B977-1600B11C120C}" vid="{05330340-CD65-4646-B56D-4D3236CF4199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73C6950FD8846A1206516366F16FA" ma:contentTypeVersion="13" ma:contentTypeDescription="Create a new document." ma:contentTypeScope="" ma:versionID="ef14cf360c94f37e3b78cd79c40a116b">
  <xsd:schema xmlns:xsd="http://www.w3.org/2001/XMLSchema" xmlns:xs="http://www.w3.org/2001/XMLSchema" xmlns:p="http://schemas.microsoft.com/office/2006/metadata/properties" xmlns:ns1="http://schemas.microsoft.com/sharepoint/v3" xmlns:ns2="95b28682-a189-41cc-9993-d48032473616" xmlns:ns3="16f00c2e-ac5c-418b-9f13-a0771dbd417d" targetNamespace="http://schemas.microsoft.com/office/2006/metadata/properties" ma:root="true" ma:fieldsID="5c83cb52a3fefc5f850fa88724a7715e" ns1:_="" ns2:_="" ns3:_="">
    <xsd:import namespace="http://schemas.microsoft.com/sharepoint/v3"/>
    <xsd:import namespace="95b28682-a189-41cc-9993-d4803247361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Meeting_x0020_Date"/>
                <xsd:element ref="ns2:Group_x0020_Meeting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28682-a189-41cc-9993-d48032473616" elementFormDefault="qualified">
    <xsd:import namespace="http://schemas.microsoft.com/office/2006/documentManagement/types"/>
    <xsd:import namespace="http://schemas.microsoft.com/office/infopath/2007/PartnerControls"/>
    <xsd:element name="Meeting_x0020_Date" ma:index="8" ma:displayName="Meeting Date" ma:format="DateOnly" ma:internalName="Meeting_x0020_Date">
      <xsd:simpleType>
        <xsd:restriction base="dms:DateTime"/>
      </xsd:simpleType>
    </xsd:element>
    <xsd:element name="Group_x0020_Meeting" ma:index="9" ma:displayName="Group Meeting" ma:internalName="Group_x0020_Meet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95b28682-a189-41cc-9993-d48032473616">2019-11-05T05:00:00+00:00</Meeting_x0020_Date>
    <Group_x0020_Meeting xmlns="95b28682-a189-41cc-9993-d48032473616">2019 11/05</Group_x0020_Meeting>
    <URL xmlns="http://schemas.microsoft.com/sharepoint/v3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85DFF852-AD58-4230-B359-29933D9C0658}"/>
</file>

<file path=customXml/itemProps2.xml><?xml version="1.0" encoding="utf-8"?>
<ds:datastoreItem xmlns:ds="http://schemas.openxmlformats.org/officeDocument/2006/customXml" ds:itemID="{4F3B5001-ED6E-42F9-B643-2F98A5E0778F}"/>
</file>

<file path=customXml/itemProps3.xml><?xml version="1.0" encoding="utf-8"?>
<ds:datastoreItem xmlns:ds="http://schemas.openxmlformats.org/officeDocument/2006/customXml" ds:itemID="{C37CFEC7-8F07-40ED-9B8A-485998D3DA3A}"/>
</file>

<file path=customXml/itemProps4.xml><?xml version="1.0" encoding="utf-8"?>
<ds:datastoreItem xmlns:ds="http://schemas.openxmlformats.org/officeDocument/2006/customXml" ds:itemID="{8E3F907B-9556-4D28-B043-157AD9A0ED9D}"/>
</file>

<file path=customXml/itemProps5.xml><?xml version="1.0" encoding="utf-8"?>
<ds:datastoreItem xmlns:ds="http://schemas.openxmlformats.org/officeDocument/2006/customXml" ds:itemID="{DCE09AB9-AD4F-4D8E-8507-9112875DFAC6}"/>
</file>

<file path=docProps/app.xml><?xml version="1.0" encoding="utf-8"?>
<Properties xmlns="http://schemas.openxmlformats.org/officeDocument/2006/extended-properties" xmlns:vt="http://schemas.openxmlformats.org/officeDocument/2006/docPropsVTypes">
  <TotalTime>10204</TotalTime>
  <Words>1827</Words>
  <Application>Microsoft Office PowerPoint</Application>
  <PresentationFormat>On-screen Show (4:3)</PresentationFormat>
  <Paragraphs>549</Paragraphs>
  <Slides>31</Slides>
  <Notes>11</Notes>
  <HiddenSlides>15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1_Office Theme</vt:lpstr>
      <vt:lpstr>27_Office Theme</vt:lpstr>
      <vt:lpstr>Office Theme</vt:lpstr>
      <vt:lpstr>29_Office Theme</vt:lpstr>
      <vt:lpstr>31_Office Theme</vt:lpstr>
      <vt:lpstr>2_New NCDOT Theme</vt:lpstr>
      <vt:lpstr>3_New NCDOT Theme</vt:lpstr>
      <vt:lpstr>2_Office Theme</vt:lpstr>
      <vt:lpstr>Model Data in Public Transportation Scoring for Prioritization</vt:lpstr>
      <vt:lpstr>Models in NC</vt:lpstr>
      <vt:lpstr>Public Transportation in P6.0</vt:lpstr>
      <vt:lpstr>Public Transportation in P6.0</vt:lpstr>
      <vt:lpstr>Project Categories for P6.0</vt:lpstr>
      <vt:lpstr>Specific Improvement Types</vt:lpstr>
      <vt:lpstr>Project Categories for P6.0</vt:lpstr>
      <vt:lpstr>Bundling Projects</vt:lpstr>
      <vt:lpstr>Public Transportation Scoring: Mobility</vt:lpstr>
      <vt:lpstr>Impact</vt:lpstr>
      <vt:lpstr>Demand / Density</vt:lpstr>
      <vt:lpstr>Efficiency</vt:lpstr>
      <vt:lpstr>Cost Effectiveness</vt:lpstr>
      <vt:lpstr>Public Transportation Scoring: Demand Response</vt:lpstr>
      <vt:lpstr>Impact</vt:lpstr>
      <vt:lpstr>Demand / Density</vt:lpstr>
      <vt:lpstr>Efficiency</vt:lpstr>
      <vt:lpstr>Cost Effectiveness</vt:lpstr>
      <vt:lpstr>Public Transportation Scoring: Facilities</vt:lpstr>
      <vt:lpstr>Impact</vt:lpstr>
      <vt:lpstr>Demand / Density</vt:lpstr>
      <vt:lpstr>Efficiency</vt:lpstr>
      <vt:lpstr>Efficiency Score (Passenger Facilities)</vt:lpstr>
      <vt:lpstr>Efficiency Score (Administrative or Maintenance Facilities)</vt:lpstr>
      <vt:lpstr>Cost Effectiveness</vt:lpstr>
      <vt:lpstr>Model Data in P5.0</vt:lpstr>
      <vt:lpstr>Model Data in P5.0</vt:lpstr>
      <vt:lpstr>Model Data in P6.0</vt:lpstr>
      <vt:lpstr>Model Data in P6.0</vt:lpstr>
      <vt:lpstr>Next Steps</vt:lpstr>
      <vt:lpstr>Contact Information</vt:lpstr>
    </vt:vector>
  </TitlesOfParts>
  <Company>N.C. Dept. of Transportation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09-NCMUG_20191105_Present_6_TransitModelData for P6_SCHRONCE_Jason_LEE_Sarah_NCDOT</dc:title>
  <dc:creator>Sarah E. Lee</dc:creator>
  <cp:lastModifiedBy>Lee, Sarah E</cp:lastModifiedBy>
  <cp:revision>494</cp:revision>
  <cp:lastPrinted>2017-09-08T14:13:50Z</cp:lastPrinted>
  <dcterms:created xsi:type="dcterms:W3CDTF">2016-09-13T14:06:52Z</dcterms:created>
  <dcterms:modified xsi:type="dcterms:W3CDTF">2019-11-05T18:56:00Z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0x01010011E73C6950FD8846A1206516366F16FA</vt:lpwstr>
  </property>
  <property fmtid="{D5CDD505-2E9C-101B-9397-08002B2CF9AE}" pid="3" name="Order">
    <vt:r8>13800</vt:r8>
  </property>
</Properties>
</file>